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4" r:id="rId3"/>
    <p:sldId id="275" r:id="rId4"/>
    <p:sldId id="313" r:id="rId5"/>
    <p:sldId id="314" r:id="rId6"/>
    <p:sldId id="315" r:id="rId7"/>
    <p:sldId id="276" r:id="rId8"/>
    <p:sldId id="277" r:id="rId9"/>
    <p:sldId id="278" r:id="rId10"/>
    <p:sldId id="280" r:id="rId11"/>
    <p:sldId id="281" r:id="rId12"/>
    <p:sldId id="318" r:id="rId13"/>
    <p:sldId id="310" r:id="rId14"/>
    <p:sldId id="283" r:id="rId15"/>
    <p:sldId id="284" r:id="rId16"/>
    <p:sldId id="285" r:id="rId17"/>
    <p:sldId id="311" r:id="rId18"/>
    <p:sldId id="287" r:id="rId19"/>
    <p:sldId id="288" r:id="rId20"/>
    <p:sldId id="289" r:id="rId21"/>
    <p:sldId id="312" r:id="rId22"/>
    <p:sldId id="316" r:id="rId23"/>
    <p:sldId id="317" r:id="rId24"/>
    <p:sldId id="319" r:id="rId25"/>
    <p:sldId id="320" r:id="rId26"/>
    <p:sldId id="321" r:id="rId27"/>
    <p:sldId id="322" r:id="rId28"/>
    <p:sldId id="323" r:id="rId29"/>
    <p:sldId id="324" r:id="rId30"/>
    <p:sldId id="325" r:id="rId31"/>
    <p:sldId id="328" r:id="rId32"/>
    <p:sldId id="326" r:id="rId33"/>
    <p:sldId id="329" r:id="rId34"/>
    <p:sldId id="330" r:id="rId35"/>
    <p:sldId id="258"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FDF50C5-CA04-48D9-A2FE-704295174222}">
          <p14:sldIdLst>
            <p14:sldId id="256"/>
            <p14:sldId id="274"/>
            <p14:sldId id="275"/>
            <p14:sldId id="313"/>
            <p14:sldId id="314"/>
            <p14:sldId id="315"/>
            <p14:sldId id="276"/>
            <p14:sldId id="277"/>
            <p14:sldId id="278"/>
            <p14:sldId id="280"/>
            <p14:sldId id="281"/>
            <p14:sldId id="318"/>
            <p14:sldId id="310"/>
            <p14:sldId id="283"/>
            <p14:sldId id="284"/>
            <p14:sldId id="285"/>
            <p14:sldId id="311"/>
            <p14:sldId id="287"/>
            <p14:sldId id="288"/>
            <p14:sldId id="289"/>
            <p14:sldId id="312"/>
            <p14:sldId id="316"/>
            <p14:sldId id="317"/>
            <p14:sldId id="319"/>
            <p14:sldId id="320"/>
            <p14:sldId id="321"/>
            <p14:sldId id="322"/>
            <p14:sldId id="323"/>
            <p14:sldId id="324"/>
            <p14:sldId id="325"/>
            <p14:sldId id="328"/>
            <p14:sldId id="326"/>
            <p14:sldId id="329"/>
            <p14:sldId id="330"/>
            <p14:sldId id="258"/>
          </p14:sldIdLst>
        </p14:section>
      </p14:sectionLst>
    </p:ext>
    <p:ext uri="{EFAFB233-063F-42B5-8137-9DF3F51BA10A}">
      <p15:sldGuideLst xmlns:p15="http://schemas.microsoft.com/office/powerpoint/2012/main">
        <p15:guide id="1" orient="horz" pos="663" userDrawn="1">
          <p15:clr>
            <a:srgbClr val="A4A3A4"/>
          </p15:clr>
        </p15:guide>
        <p15:guide id="2" pos="892" userDrawn="1">
          <p15:clr>
            <a:srgbClr val="A4A3A4"/>
          </p15:clr>
        </p15:guide>
        <p15:guide id="3" pos="7491" userDrawn="1">
          <p15:clr>
            <a:srgbClr val="A4A3A4"/>
          </p15:clr>
        </p15:guide>
        <p15:guide id="4" orient="horz" pos="3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65A"/>
    <a:srgbClr val="005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85501" autoAdjust="0"/>
  </p:normalViewPr>
  <p:slideViewPr>
    <p:cSldViewPr snapToGrid="0" showGuides="1">
      <p:cViewPr varScale="1">
        <p:scale>
          <a:sx n="63" d="100"/>
          <a:sy n="63" d="100"/>
        </p:scale>
        <p:origin x="1386" y="96"/>
      </p:cViewPr>
      <p:guideLst>
        <p:guide orient="horz" pos="663"/>
        <p:guide pos="892"/>
        <p:guide pos="7491"/>
        <p:guide orient="horz" pos="39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17199376\Desktop\Morbilidad%20Materna%20Extrem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Contratos%20MMRS-SSYPS\Contrato%20A&#241;o%202021\Revisar\evento%20560%20datos%20basicos%20y%20complementarios.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Contratos%20MMRS-SSYPS\Contrato%20A&#241;o%202021\Revisar\evento%20560%20datos%20basicos%20y%20complementarios.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Contratos%20MMRS-SSYPS\Contrato%20A&#241;o%202021\Revisar\evento%20560%20datos%20basicos%20y%20complementarios.xls"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E:\Contratos%20MMRS-SSYPS\Contrato%20A&#241;o%202021\Revisar\evento%20560%20datos%20basicos%20y%20complementarios.xls"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E:\Contratos%20MMRS-SSYPS\Contrato%20A&#241;o%202021\Revisar\evento%20560%20datos%20basicos%20y%20complementario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E:\Contratos%20MMRS-SSYPS\Contrato%20A&#241;o%202021\Revisar\evento%20560%20datos%20basicos%20y%20complementario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E:\Contratos%20MMRS-SSYPS\Contrato%20A&#241;o%202021\Revisar\evento%20560%20datos%20basicos%20y%20complementario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017199376\Desktop\Morbilidad%20Materna%20Extrem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017199376\Desktop\Morbilidad%20Materna%20Extrem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017199376\Desktop\Morbilidad%20Materna%20Extrem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1017199376\Desktop\Morbilidad%20Materna%20Extrem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1017199376\Desktop\Morbilidad%20Materna%20Extrem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1017199376\Desktop\Morbilidad%20Materna%20Extrem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1017199376\Desktop\Morbilidad%20Materna%20Extrem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1017199376\Desktop\Morbilidad%20Materna%20Extrem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Hoja1!$V$54:$AA$54</c:f>
              <c:strCache>
                <c:ptCount val="6"/>
                <c:pt idx="0">
                  <c:v>2016</c:v>
                </c:pt>
                <c:pt idx="1">
                  <c:v>2017</c:v>
                </c:pt>
                <c:pt idx="2">
                  <c:v>2018</c:v>
                </c:pt>
                <c:pt idx="3">
                  <c:v>2019</c:v>
                </c:pt>
                <c:pt idx="4">
                  <c:v>2020</c:v>
                </c:pt>
                <c:pt idx="5">
                  <c:v>2021</c:v>
                </c:pt>
              </c:strCache>
            </c:strRef>
          </c:cat>
          <c:val>
            <c:numRef>
              <c:f>Hoja1!$V$55:$AA$55</c:f>
              <c:numCache>
                <c:formatCode>General</c:formatCode>
                <c:ptCount val="6"/>
                <c:pt idx="0">
                  <c:v>52</c:v>
                </c:pt>
                <c:pt idx="1">
                  <c:v>57</c:v>
                </c:pt>
                <c:pt idx="2">
                  <c:v>60</c:v>
                </c:pt>
                <c:pt idx="3">
                  <c:v>64</c:v>
                </c:pt>
                <c:pt idx="4">
                  <c:v>83</c:v>
                </c:pt>
                <c:pt idx="5">
                  <c:v>25</c:v>
                </c:pt>
              </c:numCache>
            </c:numRef>
          </c:val>
        </c:ser>
        <c:dLbls>
          <c:dLblPos val="inEnd"/>
          <c:showLegendKey val="0"/>
          <c:showVal val="1"/>
          <c:showCatName val="0"/>
          <c:showSerName val="0"/>
          <c:showPercent val="0"/>
          <c:showBubbleSize val="0"/>
        </c:dLbls>
        <c:gapWidth val="41"/>
        <c:axId val="-1405337040"/>
        <c:axId val="-1405346832"/>
      </c:barChart>
      <c:catAx>
        <c:axId val="-1405337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s-CO"/>
          </a:p>
        </c:txPr>
        <c:crossAx val="-1405346832"/>
        <c:crosses val="autoZero"/>
        <c:auto val="1"/>
        <c:lblAlgn val="ctr"/>
        <c:lblOffset val="100"/>
        <c:noMultiLvlLbl val="0"/>
      </c:catAx>
      <c:valAx>
        <c:axId val="-1405346832"/>
        <c:scaling>
          <c:orientation val="minMax"/>
        </c:scaling>
        <c:delete val="1"/>
        <c:axPos val="l"/>
        <c:numFmt formatCode="General" sourceLinked="1"/>
        <c:majorTickMark val="none"/>
        <c:minorTickMark val="none"/>
        <c:tickLblPos val="nextTo"/>
        <c:crossAx val="-140533704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Hoja2!$U$4:$Z$4</c:f>
              <c:strCache>
                <c:ptCount val="6"/>
                <c:pt idx="0">
                  <c:v>2016</c:v>
                </c:pt>
                <c:pt idx="1">
                  <c:v>2017</c:v>
                </c:pt>
                <c:pt idx="2">
                  <c:v>2018</c:v>
                </c:pt>
                <c:pt idx="3">
                  <c:v>2019</c:v>
                </c:pt>
                <c:pt idx="4">
                  <c:v>2020</c:v>
                </c:pt>
                <c:pt idx="5">
                  <c:v>2021</c:v>
                </c:pt>
              </c:strCache>
            </c:strRef>
          </c:cat>
          <c:val>
            <c:numRef>
              <c:f>Hoja2!$U$5:$Z$5</c:f>
              <c:numCache>
                <c:formatCode>General</c:formatCode>
                <c:ptCount val="6"/>
                <c:pt idx="0">
                  <c:v>26</c:v>
                </c:pt>
                <c:pt idx="1">
                  <c:v>29</c:v>
                </c:pt>
                <c:pt idx="2">
                  <c:v>32</c:v>
                </c:pt>
                <c:pt idx="3">
                  <c:v>35</c:v>
                </c:pt>
                <c:pt idx="4">
                  <c:v>31</c:v>
                </c:pt>
                <c:pt idx="5">
                  <c:v>7</c:v>
                </c:pt>
              </c:numCache>
            </c:numRef>
          </c:val>
        </c:ser>
        <c:dLbls>
          <c:dLblPos val="inEnd"/>
          <c:showLegendKey val="0"/>
          <c:showVal val="1"/>
          <c:showCatName val="0"/>
          <c:showSerName val="0"/>
          <c:showPercent val="0"/>
          <c:showBubbleSize val="0"/>
        </c:dLbls>
        <c:gapWidth val="41"/>
        <c:axId val="-1329073296"/>
        <c:axId val="-1329072752"/>
      </c:barChart>
      <c:catAx>
        <c:axId val="-1329073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endParaRPr lang="es-CO"/>
          </a:p>
        </c:txPr>
        <c:crossAx val="-1329072752"/>
        <c:crosses val="autoZero"/>
        <c:auto val="1"/>
        <c:lblAlgn val="ctr"/>
        <c:lblOffset val="100"/>
        <c:noMultiLvlLbl val="0"/>
      </c:catAx>
      <c:valAx>
        <c:axId val="-1329072752"/>
        <c:scaling>
          <c:orientation val="minMax"/>
        </c:scaling>
        <c:delete val="1"/>
        <c:axPos val="l"/>
        <c:numFmt formatCode="General" sourceLinked="1"/>
        <c:majorTickMark val="none"/>
        <c:minorTickMark val="none"/>
        <c:tickLblPos val="nextTo"/>
        <c:crossAx val="-132907329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sz="1100">
          <a:latin typeface="Arial" panose="020B0604020202020204" pitchFamily="34" charset="0"/>
          <a:cs typeface="Arial" panose="020B0604020202020204" pitchFamily="34" charset="0"/>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2"/>
          <c:tx>
            <c:strRef>
              <c:f>Hoja2!$Q$4</c:f>
              <c:strCache>
                <c:ptCount val="1"/>
                <c:pt idx="0">
                  <c:v>2021</c:v>
                </c:pt>
              </c:strCache>
            </c:strRef>
          </c:tx>
          <c:spPr>
            <a:solidFill>
              <a:schemeClr val="accent4"/>
            </a:solidFill>
            <a:ln>
              <a:noFill/>
            </a:ln>
            <a:effectLst/>
          </c:spPr>
          <c:invertIfNegative val="0"/>
          <c:val>
            <c:numRef>
              <c:f>Hoja2!$Q$5:$Q$52</c:f>
              <c:numCache>
                <c:formatCode>General</c:formatCode>
                <c:ptCount val="48"/>
                <c:pt idx="0">
                  <c:v>1</c:v>
                </c:pt>
                <c:pt idx="1">
                  <c:v>0</c:v>
                </c:pt>
                <c:pt idx="2">
                  <c:v>3</c:v>
                </c:pt>
                <c:pt idx="3">
                  <c:v>0</c:v>
                </c:pt>
                <c:pt idx="4">
                  <c:v>0</c:v>
                </c:pt>
                <c:pt idx="5">
                  <c:v>1</c:v>
                </c:pt>
                <c:pt idx="6">
                  <c:v>1</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ser>
        <c:dLbls>
          <c:showLegendKey val="0"/>
          <c:showVal val="0"/>
          <c:showCatName val="0"/>
          <c:showSerName val="0"/>
          <c:showPercent val="0"/>
          <c:showBubbleSize val="0"/>
        </c:dLbls>
        <c:gapWidth val="30"/>
        <c:overlap val="-27"/>
        <c:axId val="-1329072208"/>
        <c:axId val="-1329071664"/>
      </c:barChart>
      <c:lineChart>
        <c:grouping val="standard"/>
        <c:varyColors val="0"/>
        <c:ser>
          <c:idx val="1"/>
          <c:order val="0"/>
          <c:tx>
            <c:strRef>
              <c:f>Hoja2!$O$4</c:f>
              <c:strCache>
                <c:ptCount val="1"/>
                <c:pt idx="0">
                  <c:v>2019</c:v>
                </c:pt>
              </c:strCache>
            </c:strRef>
          </c:tx>
          <c:spPr>
            <a:ln w="19050" cap="rnd">
              <a:solidFill>
                <a:schemeClr val="accent2"/>
              </a:solidFill>
              <a:round/>
            </a:ln>
            <a:effectLst/>
          </c:spPr>
          <c:marker>
            <c:symbol val="none"/>
          </c:marker>
          <c:val>
            <c:numRef>
              <c:f>Hoja2!$O$5:$O$52</c:f>
              <c:numCache>
                <c:formatCode>General</c:formatCode>
                <c:ptCount val="48"/>
                <c:pt idx="0">
                  <c:v>0</c:v>
                </c:pt>
                <c:pt idx="1">
                  <c:v>0</c:v>
                </c:pt>
                <c:pt idx="2">
                  <c:v>0</c:v>
                </c:pt>
                <c:pt idx="3">
                  <c:v>0</c:v>
                </c:pt>
                <c:pt idx="4">
                  <c:v>1</c:v>
                </c:pt>
                <c:pt idx="5">
                  <c:v>0</c:v>
                </c:pt>
                <c:pt idx="6">
                  <c:v>0</c:v>
                </c:pt>
                <c:pt idx="7">
                  <c:v>1</c:v>
                </c:pt>
                <c:pt idx="8">
                  <c:v>0</c:v>
                </c:pt>
                <c:pt idx="9">
                  <c:v>0</c:v>
                </c:pt>
                <c:pt idx="10">
                  <c:v>1</c:v>
                </c:pt>
                <c:pt idx="11">
                  <c:v>2</c:v>
                </c:pt>
                <c:pt idx="12">
                  <c:v>1</c:v>
                </c:pt>
                <c:pt idx="13">
                  <c:v>1</c:v>
                </c:pt>
                <c:pt idx="14">
                  <c:v>1</c:v>
                </c:pt>
                <c:pt idx="15">
                  <c:v>0</c:v>
                </c:pt>
                <c:pt idx="16">
                  <c:v>1</c:v>
                </c:pt>
                <c:pt idx="17">
                  <c:v>0</c:v>
                </c:pt>
                <c:pt idx="18">
                  <c:v>1</c:v>
                </c:pt>
                <c:pt idx="19">
                  <c:v>4</c:v>
                </c:pt>
                <c:pt idx="20">
                  <c:v>1</c:v>
                </c:pt>
                <c:pt idx="21">
                  <c:v>0</c:v>
                </c:pt>
                <c:pt idx="22">
                  <c:v>1</c:v>
                </c:pt>
                <c:pt idx="23">
                  <c:v>0</c:v>
                </c:pt>
                <c:pt idx="24">
                  <c:v>0</c:v>
                </c:pt>
                <c:pt idx="25">
                  <c:v>0</c:v>
                </c:pt>
                <c:pt idx="26">
                  <c:v>1</c:v>
                </c:pt>
                <c:pt idx="27">
                  <c:v>2</c:v>
                </c:pt>
                <c:pt idx="28">
                  <c:v>1</c:v>
                </c:pt>
                <c:pt idx="29">
                  <c:v>1</c:v>
                </c:pt>
                <c:pt idx="30">
                  <c:v>1</c:v>
                </c:pt>
                <c:pt idx="31">
                  <c:v>1</c:v>
                </c:pt>
                <c:pt idx="32">
                  <c:v>0</c:v>
                </c:pt>
                <c:pt idx="33">
                  <c:v>0</c:v>
                </c:pt>
                <c:pt idx="34">
                  <c:v>0</c:v>
                </c:pt>
                <c:pt idx="35">
                  <c:v>0</c:v>
                </c:pt>
                <c:pt idx="36">
                  <c:v>1</c:v>
                </c:pt>
                <c:pt idx="37">
                  <c:v>0</c:v>
                </c:pt>
                <c:pt idx="38">
                  <c:v>0</c:v>
                </c:pt>
                <c:pt idx="39">
                  <c:v>1</c:v>
                </c:pt>
                <c:pt idx="40">
                  <c:v>3</c:v>
                </c:pt>
                <c:pt idx="41">
                  <c:v>1</c:v>
                </c:pt>
                <c:pt idx="42">
                  <c:v>1</c:v>
                </c:pt>
                <c:pt idx="43">
                  <c:v>1</c:v>
                </c:pt>
                <c:pt idx="44">
                  <c:v>1</c:v>
                </c:pt>
                <c:pt idx="45">
                  <c:v>1</c:v>
                </c:pt>
                <c:pt idx="46">
                  <c:v>2</c:v>
                </c:pt>
                <c:pt idx="47">
                  <c:v>0</c:v>
                </c:pt>
              </c:numCache>
            </c:numRef>
          </c:val>
          <c:smooth val="0"/>
        </c:ser>
        <c:ser>
          <c:idx val="2"/>
          <c:order val="1"/>
          <c:tx>
            <c:strRef>
              <c:f>Hoja2!$P$4</c:f>
              <c:strCache>
                <c:ptCount val="1"/>
                <c:pt idx="0">
                  <c:v>2020</c:v>
                </c:pt>
              </c:strCache>
            </c:strRef>
          </c:tx>
          <c:spPr>
            <a:ln w="19050" cap="rnd">
              <a:solidFill>
                <a:schemeClr val="accent3"/>
              </a:solidFill>
              <a:round/>
            </a:ln>
            <a:effectLst/>
          </c:spPr>
          <c:marker>
            <c:symbol val="none"/>
          </c:marker>
          <c:val>
            <c:numRef>
              <c:f>Hoja2!$P$5:$P$52</c:f>
              <c:numCache>
                <c:formatCode>General</c:formatCode>
                <c:ptCount val="48"/>
                <c:pt idx="0">
                  <c:v>1</c:v>
                </c:pt>
                <c:pt idx="1">
                  <c:v>2</c:v>
                </c:pt>
                <c:pt idx="2">
                  <c:v>0</c:v>
                </c:pt>
                <c:pt idx="3">
                  <c:v>0</c:v>
                </c:pt>
                <c:pt idx="4">
                  <c:v>0</c:v>
                </c:pt>
                <c:pt idx="5">
                  <c:v>0</c:v>
                </c:pt>
                <c:pt idx="6">
                  <c:v>0</c:v>
                </c:pt>
                <c:pt idx="7">
                  <c:v>0</c:v>
                </c:pt>
                <c:pt idx="8">
                  <c:v>0</c:v>
                </c:pt>
                <c:pt idx="9">
                  <c:v>0</c:v>
                </c:pt>
                <c:pt idx="10">
                  <c:v>1</c:v>
                </c:pt>
                <c:pt idx="11">
                  <c:v>0</c:v>
                </c:pt>
                <c:pt idx="12">
                  <c:v>1</c:v>
                </c:pt>
                <c:pt idx="13">
                  <c:v>0</c:v>
                </c:pt>
                <c:pt idx="14">
                  <c:v>0</c:v>
                </c:pt>
                <c:pt idx="15">
                  <c:v>0</c:v>
                </c:pt>
                <c:pt idx="16">
                  <c:v>0</c:v>
                </c:pt>
                <c:pt idx="17">
                  <c:v>0</c:v>
                </c:pt>
                <c:pt idx="18">
                  <c:v>1</c:v>
                </c:pt>
                <c:pt idx="19">
                  <c:v>0</c:v>
                </c:pt>
                <c:pt idx="20">
                  <c:v>0</c:v>
                </c:pt>
                <c:pt idx="21">
                  <c:v>2</c:v>
                </c:pt>
                <c:pt idx="22">
                  <c:v>0</c:v>
                </c:pt>
                <c:pt idx="23">
                  <c:v>0</c:v>
                </c:pt>
                <c:pt idx="24">
                  <c:v>0</c:v>
                </c:pt>
                <c:pt idx="25">
                  <c:v>1</c:v>
                </c:pt>
                <c:pt idx="26">
                  <c:v>2</c:v>
                </c:pt>
                <c:pt idx="27">
                  <c:v>0</c:v>
                </c:pt>
                <c:pt idx="28">
                  <c:v>0</c:v>
                </c:pt>
                <c:pt idx="29">
                  <c:v>0</c:v>
                </c:pt>
                <c:pt idx="30">
                  <c:v>1</c:v>
                </c:pt>
                <c:pt idx="31">
                  <c:v>0</c:v>
                </c:pt>
                <c:pt idx="32">
                  <c:v>0</c:v>
                </c:pt>
                <c:pt idx="33">
                  <c:v>1</c:v>
                </c:pt>
                <c:pt idx="34">
                  <c:v>2</c:v>
                </c:pt>
                <c:pt idx="35">
                  <c:v>1</c:v>
                </c:pt>
                <c:pt idx="36">
                  <c:v>5</c:v>
                </c:pt>
                <c:pt idx="37">
                  <c:v>0</c:v>
                </c:pt>
                <c:pt idx="38">
                  <c:v>1</c:v>
                </c:pt>
                <c:pt idx="39">
                  <c:v>0</c:v>
                </c:pt>
                <c:pt idx="40">
                  <c:v>2</c:v>
                </c:pt>
                <c:pt idx="41">
                  <c:v>2</c:v>
                </c:pt>
                <c:pt idx="42">
                  <c:v>1</c:v>
                </c:pt>
                <c:pt idx="43">
                  <c:v>1</c:v>
                </c:pt>
                <c:pt idx="44">
                  <c:v>2</c:v>
                </c:pt>
                <c:pt idx="45">
                  <c:v>0</c:v>
                </c:pt>
                <c:pt idx="46">
                  <c:v>0</c:v>
                </c:pt>
                <c:pt idx="47">
                  <c:v>1</c:v>
                </c:pt>
              </c:numCache>
            </c:numRef>
          </c:val>
          <c:smooth val="0"/>
        </c:ser>
        <c:dLbls>
          <c:showLegendKey val="0"/>
          <c:showVal val="0"/>
          <c:showCatName val="0"/>
          <c:showSerName val="0"/>
          <c:showPercent val="0"/>
          <c:showBubbleSize val="0"/>
        </c:dLbls>
        <c:marker val="1"/>
        <c:smooth val="0"/>
        <c:axId val="-1329072208"/>
        <c:axId val="-1329071664"/>
      </c:lineChart>
      <c:catAx>
        <c:axId val="-1329072208"/>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b="1" dirty="0" smtClean="0"/>
                  <a:t>Semana</a:t>
                </a:r>
                <a:r>
                  <a:rPr lang="es-CO" b="1" baseline="0" dirty="0" smtClean="0"/>
                  <a:t> epidemiológica</a:t>
                </a:r>
                <a:endParaRPr lang="es-CO" b="1" dirty="0"/>
              </a:p>
            </c:rich>
          </c:tx>
          <c:layout>
            <c:manualLayout>
              <c:xMode val="edge"/>
              <c:yMode val="edge"/>
              <c:x val="0.43187265930450519"/>
              <c:y val="0.7735937127177284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329071664"/>
        <c:crosses val="autoZero"/>
        <c:auto val="1"/>
        <c:lblAlgn val="ctr"/>
        <c:lblOffset val="100"/>
        <c:noMultiLvlLbl val="0"/>
      </c:catAx>
      <c:valAx>
        <c:axId val="-1329071664"/>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b="1"/>
                  <a:t>Número de casos</a:t>
                </a:r>
              </a:p>
            </c:rich>
          </c:tx>
          <c:layout>
            <c:manualLayout>
              <c:xMode val="edge"/>
              <c:yMode val="edge"/>
              <c:x val="3.0178916227018011E-3"/>
              <c:y val="0.2023711524695776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32907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r>
              <a:rPr lang="es-CO" b="1" dirty="0"/>
              <a:t>Edad de la Madre. Año 2020</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pieChart>
        <c:varyColors val="1"/>
        <c:ser>
          <c:idx val="0"/>
          <c:order val="0"/>
          <c:tx>
            <c:strRef>
              <c:f>Hoja2!$P$66</c:f>
              <c:strCache>
                <c:ptCount val="1"/>
                <c:pt idx="0">
                  <c:v>2020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Hoja2!$K$67:$K$70</c:f>
              <c:strCache>
                <c:ptCount val="4"/>
                <c:pt idx="0">
                  <c:v>Menores de 18 años</c:v>
                </c:pt>
                <c:pt idx="1">
                  <c:v>20 a 29 años</c:v>
                </c:pt>
                <c:pt idx="2">
                  <c:v>30 a 39 años</c:v>
                </c:pt>
                <c:pt idx="3">
                  <c:v>40 años y más</c:v>
                </c:pt>
              </c:strCache>
            </c:strRef>
          </c:cat>
          <c:val>
            <c:numRef>
              <c:f>Hoja2!$P$67:$P$70</c:f>
              <c:numCache>
                <c:formatCode>General</c:formatCode>
                <c:ptCount val="4"/>
                <c:pt idx="0">
                  <c:v>3</c:v>
                </c:pt>
                <c:pt idx="1">
                  <c:v>21</c:v>
                </c:pt>
                <c:pt idx="2">
                  <c:v>5</c:v>
                </c:pt>
                <c:pt idx="3">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b="1" dirty="0"/>
              <a:t>Edad de la Madre. Año </a:t>
            </a:r>
            <a:r>
              <a:rPr lang="es-CO" b="1" dirty="0" smtClean="0"/>
              <a:t>2021</a:t>
            </a:r>
            <a:endParaRPr lang="es-CO" b="1" dirty="0"/>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pieChart>
        <c:varyColors val="1"/>
        <c:ser>
          <c:idx val="0"/>
          <c:order val="0"/>
          <c:tx>
            <c:strRef>
              <c:f>Hoja2!$Q$66</c:f>
              <c:strCache>
                <c:ptCount val="1"/>
                <c:pt idx="0">
                  <c:v>2021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Hoja2!$K$67:$K$70</c:f>
              <c:strCache>
                <c:ptCount val="4"/>
                <c:pt idx="0">
                  <c:v>Menores de 18 años</c:v>
                </c:pt>
                <c:pt idx="1">
                  <c:v>20 a 29 años</c:v>
                </c:pt>
                <c:pt idx="2">
                  <c:v>30 a 39 años</c:v>
                </c:pt>
                <c:pt idx="3">
                  <c:v>40 años y más</c:v>
                </c:pt>
              </c:strCache>
            </c:strRef>
          </c:cat>
          <c:val>
            <c:numRef>
              <c:f>Hoja2!$Q$67:$Q$70</c:f>
              <c:numCache>
                <c:formatCode>General</c:formatCode>
                <c:ptCount val="4"/>
                <c:pt idx="0">
                  <c:v>2</c:v>
                </c:pt>
                <c:pt idx="1">
                  <c:v>4</c:v>
                </c:pt>
                <c:pt idx="2">
                  <c:v>1</c:v>
                </c:pt>
                <c:pt idx="3">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Hoja2!$O$105</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Hoja2!$K$106:$K$109</c:f>
              <c:strCache>
                <c:ptCount val="4"/>
                <c:pt idx="0">
                  <c:v>Vaginal</c:v>
                </c:pt>
                <c:pt idx="1">
                  <c:v>Cesárea</c:v>
                </c:pt>
                <c:pt idx="2">
                  <c:v>Instrumentado</c:v>
                </c:pt>
                <c:pt idx="3">
                  <c:v>Ignorado</c:v>
                </c:pt>
              </c:strCache>
            </c:strRef>
          </c:cat>
          <c:val>
            <c:numRef>
              <c:f>Hoja2!$O$106:$O$109</c:f>
              <c:numCache>
                <c:formatCode>General</c:formatCode>
                <c:ptCount val="4"/>
                <c:pt idx="0">
                  <c:v>25</c:v>
                </c:pt>
                <c:pt idx="1">
                  <c:v>8</c:v>
                </c:pt>
                <c:pt idx="2">
                  <c:v>1</c:v>
                </c:pt>
                <c:pt idx="3">
                  <c:v>1</c:v>
                </c:pt>
              </c:numCache>
            </c:numRef>
          </c:val>
        </c:ser>
        <c:ser>
          <c:idx val="1"/>
          <c:order val="1"/>
          <c:tx>
            <c:strRef>
              <c:f>Hoja2!$P$105</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Hoja2!$K$106:$K$109</c:f>
              <c:strCache>
                <c:ptCount val="4"/>
                <c:pt idx="0">
                  <c:v>Vaginal</c:v>
                </c:pt>
                <c:pt idx="1">
                  <c:v>Cesárea</c:v>
                </c:pt>
                <c:pt idx="2">
                  <c:v>Instrumentado</c:v>
                </c:pt>
                <c:pt idx="3">
                  <c:v>Ignorado</c:v>
                </c:pt>
              </c:strCache>
            </c:strRef>
          </c:cat>
          <c:val>
            <c:numRef>
              <c:f>Hoja2!$P$106:$P$109</c:f>
              <c:numCache>
                <c:formatCode>General</c:formatCode>
                <c:ptCount val="4"/>
                <c:pt idx="0">
                  <c:v>21</c:v>
                </c:pt>
                <c:pt idx="1">
                  <c:v>8</c:v>
                </c:pt>
                <c:pt idx="2">
                  <c:v>1</c:v>
                </c:pt>
                <c:pt idx="3">
                  <c:v>1</c:v>
                </c:pt>
              </c:numCache>
            </c:numRef>
          </c:val>
        </c:ser>
        <c:ser>
          <c:idx val="2"/>
          <c:order val="2"/>
          <c:tx>
            <c:strRef>
              <c:f>Hoja2!$Q$105</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Hoja2!$K$106:$K$109</c:f>
              <c:strCache>
                <c:ptCount val="4"/>
                <c:pt idx="0">
                  <c:v>Vaginal</c:v>
                </c:pt>
                <c:pt idx="1">
                  <c:v>Cesárea</c:v>
                </c:pt>
                <c:pt idx="2">
                  <c:v>Instrumentado</c:v>
                </c:pt>
                <c:pt idx="3">
                  <c:v>Ignorado</c:v>
                </c:pt>
              </c:strCache>
            </c:strRef>
          </c:cat>
          <c:val>
            <c:numRef>
              <c:f>Hoja2!$Q$106:$Q$109</c:f>
              <c:numCache>
                <c:formatCode>General</c:formatCode>
                <c:ptCount val="4"/>
                <c:pt idx="0">
                  <c:v>6</c:v>
                </c:pt>
                <c:pt idx="1">
                  <c:v>1</c:v>
                </c:pt>
                <c:pt idx="2">
                  <c:v>0</c:v>
                </c:pt>
                <c:pt idx="3">
                  <c:v>0</c:v>
                </c:pt>
              </c:numCache>
            </c:numRef>
          </c:val>
        </c:ser>
        <c:dLbls>
          <c:showLegendKey val="0"/>
          <c:showVal val="0"/>
          <c:showCatName val="0"/>
          <c:showSerName val="0"/>
          <c:showPercent val="0"/>
          <c:showBubbleSize val="0"/>
        </c:dLbls>
        <c:gapWidth val="30"/>
        <c:axId val="-1329062960"/>
        <c:axId val="-1807881088"/>
      </c:barChart>
      <c:catAx>
        <c:axId val="-132906296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b="1"/>
                  <a:t>Tipo de parto</a:t>
                </a:r>
              </a:p>
            </c:rich>
          </c:tx>
          <c:layout>
            <c:manualLayout>
              <c:xMode val="edge"/>
              <c:yMode val="edge"/>
              <c:x val="0.46807241420559698"/>
              <c:y val="0.8381936424613589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807881088"/>
        <c:crosses val="autoZero"/>
        <c:auto val="1"/>
        <c:lblAlgn val="ctr"/>
        <c:lblOffset val="100"/>
        <c:noMultiLvlLbl val="0"/>
      </c:catAx>
      <c:valAx>
        <c:axId val="-1807881088"/>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b="1"/>
                  <a:t>Número de casos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329062960"/>
        <c:crosses val="autoZero"/>
        <c:crossBetween val="between"/>
      </c:valAx>
      <c:spPr>
        <a:noFill/>
        <a:ln>
          <a:noFill/>
        </a:ln>
        <a:effectLst/>
      </c:spPr>
    </c:plotArea>
    <c:legend>
      <c:legendPos val="b"/>
      <c:layout>
        <c:manualLayout>
          <c:xMode val="edge"/>
          <c:yMode val="edge"/>
          <c:x val="0.39711655513570188"/>
          <c:y val="0.91254564012831729"/>
          <c:w val="0.2727908424985751"/>
          <c:h val="6.523213764946048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Hoja2!$O$118</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Hoja2!$K$119:$K$123</c:f>
              <c:strCache>
                <c:ptCount val="5"/>
                <c:pt idx="0">
                  <c:v>Médico general</c:v>
                </c:pt>
                <c:pt idx="1">
                  <c:v>Médico obstetra</c:v>
                </c:pt>
                <c:pt idx="2">
                  <c:v>Enfermera</c:v>
                </c:pt>
                <c:pt idx="3">
                  <c:v>Otro</c:v>
                </c:pt>
                <c:pt idx="4">
                  <c:v>Ella misma</c:v>
                </c:pt>
              </c:strCache>
            </c:strRef>
          </c:cat>
          <c:val>
            <c:numRef>
              <c:f>Hoja2!$O$119:$O$123</c:f>
              <c:numCache>
                <c:formatCode>General</c:formatCode>
                <c:ptCount val="5"/>
                <c:pt idx="0">
                  <c:v>4</c:v>
                </c:pt>
                <c:pt idx="1">
                  <c:v>29</c:v>
                </c:pt>
                <c:pt idx="2">
                  <c:v>0</c:v>
                </c:pt>
                <c:pt idx="3">
                  <c:v>1</c:v>
                </c:pt>
                <c:pt idx="4">
                  <c:v>1</c:v>
                </c:pt>
              </c:numCache>
            </c:numRef>
          </c:val>
        </c:ser>
        <c:ser>
          <c:idx val="1"/>
          <c:order val="1"/>
          <c:tx>
            <c:strRef>
              <c:f>Hoja2!$P$118</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Hoja2!$K$119:$K$123</c:f>
              <c:strCache>
                <c:ptCount val="5"/>
                <c:pt idx="0">
                  <c:v>Médico general</c:v>
                </c:pt>
                <c:pt idx="1">
                  <c:v>Médico obstetra</c:v>
                </c:pt>
                <c:pt idx="2">
                  <c:v>Enfermera</c:v>
                </c:pt>
                <c:pt idx="3">
                  <c:v>Otro</c:v>
                </c:pt>
                <c:pt idx="4">
                  <c:v>Ella misma</c:v>
                </c:pt>
              </c:strCache>
            </c:strRef>
          </c:cat>
          <c:val>
            <c:numRef>
              <c:f>Hoja2!$P$119:$P$123</c:f>
              <c:numCache>
                <c:formatCode>General</c:formatCode>
                <c:ptCount val="5"/>
                <c:pt idx="0">
                  <c:v>1</c:v>
                </c:pt>
                <c:pt idx="1">
                  <c:v>28</c:v>
                </c:pt>
                <c:pt idx="2">
                  <c:v>0</c:v>
                </c:pt>
                <c:pt idx="3">
                  <c:v>0</c:v>
                </c:pt>
                <c:pt idx="4">
                  <c:v>2</c:v>
                </c:pt>
              </c:numCache>
            </c:numRef>
          </c:val>
        </c:ser>
        <c:ser>
          <c:idx val="2"/>
          <c:order val="2"/>
          <c:tx>
            <c:strRef>
              <c:f>Hoja2!$Q$118</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Hoja2!$K$119:$K$123</c:f>
              <c:strCache>
                <c:ptCount val="5"/>
                <c:pt idx="0">
                  <c:v>Médico general</c:v>
                </c:pt>
                <c:pt idx="1">
                  <c:v>Médico obstetra</c:v>
                </c:pt>
                <c:pt idx="2">
                  <c:v>Enfermera</c:v>
                </c:pt>
                <c:pt idx="3">
                  <c:v>Otro</c:v>
                </c:pt>
                <c:pt idx="4">
                  <c:v>Ella misma</c:v>
                </c:pt>
              </c:strCache>
            </c:strRef>
          </c:cat>
          <c:val>
            <c:numRef>
              <c:f>Hoja2!$Q$119:$Q$123</c:f>
              <c:numCache>
                <c:formatCode>General</c:formatCode>
                <c:ptCount val="5"/>
                <c:pt idx="0">
                  <c:v>0</c:v>
                </c:pt>
                <c:pt idx="1">
                  <c:v>7</c:v>
                </c:pt>
                <c:pt idx="2">
                  <c:v>0</c:v>
                </c:pt>
                <c:pt idx="3">
                  <c:v>0</c:v>
                </c:pt>
                <c:pt idx="4">
                  <c:v>0</c:v>
                </c:pt>
              </c:numCache>
            </c:numRef>
          </c:val>
        </c:ser>
        <c:dLbls>
          <c:showLegendKey val="0"/>
          <c:showVal val="0"/>
          <c:showCatName val="0"/>
          <c:showSerName val="0"/>
          <c:showPercent val="0"/>
          <c:showBubbleSize val="0"/>
        </c:dLbls>
        <c:gapWidth val="30"/>
        <c:axId val="-1413645152"/>
        <c:axId val="-1413633728"/>
      </c:barChart>
      <c:catAx>
        <c:axId val="-141364515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b="1"/>
                  <a:t>Parto atendido por</a:t>
                </a:r>
              </a:p>
            </c:rich>
          </c:tx>
          <c:layout>
            <c:manualLayout>
              <c:xMode val="edge"/>
              <c:yMode val="edge"/>
              <c:x val="0.40447021427906127"/>
              <c:y val="0.8222665578964791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413633728"/>
        <c:crosses val="autoZero"/>
        <c:auto val="1"/>
        <c:lblAlgn val="ctr"/>
        <c:lblOffset val="100"/>
        <c:noMultiLvlLbl val="0"/>
      </c:catAx>
      <c:valAx>
        <c:axId val="-1413633728"/>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b="1"/>
                  <a:t>Número de casos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41364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Hoja2!$O$130</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Hoja2!$K$131:$K$136</c:f>
              <c:strCache>
                <c:ptCount val="6"/>
                <c:pt idx="0">
                  <c:v>Anteparto</c:v>
                </c:pt>
                <c:pt idx="1">
                  <c:v>Intraparto</c:v>
                </c:pt>
                <c:pt idx="2">
                  <c:v>Prealta en postparto</c:v>
                </c:pt>
                <c:pt idx="3">
                  <c:v>Postalta en postparto</c:v>
                </c:pt>
                <c:pt idx="4">
                  <c:v>Reingreso en postparto</c:v>
                </c:pt>
                <c:pt idx="5">
                  <c:v>No aplica. Nunca fue a institución de salud en postparto</c:v>
                </c:pt>
              </c:strCache>
            </c:strRef>
          </c:cat>
          <c:val>
            <c:numRef>
              <c:f>Hoja2!$O$131:$O$136</c:f>
              <c:numCache>
                <c:formatCode>General</c:formatCode>
                <c:ptCount val="6"/>
                <c:pt idx="0">
                  <c:v>17</c:v>
                </c:pt>
                <c:pt idx="1">
                  <c:v>3</c:v>
                </c:pt>
                <c:pt idx="2">
                  <c:v>14</c:v>
                </c:pt>
                <c:pt idx="3">
                  <c:v>0</c:v>
                </c:pt>
                <c:pt idx="4">
                  <c:v>1</c:v>
                </c:pt>
                <c:pt idx="5">
                  <c:v>0</c:v>
                </c:pt>
              </c:numCache>
            </c:numRef>
          </c:val>
        </c:ser>
        <c:ser>
          <c:idx val="1"/>
          <c:order val="1"/>
          <c:tx>
            <c:strRef>
              <c:f>Hoja2!$P$130</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Hoja2!$K$131:$K$136</c:f>
              <c:strCache>
                <c:ptCount val="6"/>
                <c:pt idx="0">
                  <c:v>Anteparto</c:v>
                </c:pt>
                <c:pt idx="1">
                  <c:v>Intraparto</c:v>
                </c:pt>
                <c:pt idx="2">
                  <c:v>Prealta en postparto</c:v>
                </c:pt>
                <c:pt idx="3">
                  <c:v>Postalta en postparto</c:v>
                </c:pt>
                <c:pt idx="4">
                  <c:v>Reingreso en postparto</c:v>
                </c:pt>
                <c:pt idx="5">
                  <c:v>No aplica. Nunca fue a institución de salud en postparto</c:v>
                </c:pt>
              </c:strCache>
            </c:strRef>
          </c:cat>
          <c:val>
            <c:numRef>
              <c:f>Hoja2!$P$131:$P$136</c:f>
              <c:numCache>
                <c:formatCode>General</c:formatCode>
                <c:ptCount val="6"/>
                <c:pt idx="0">
                  <c:v>17</c:v>
                </c:pt>
                <c:pt idx="1">
                  <c:v>5</c:v>
                </c:pt>
                <c:pt idx="2">
                  <c:v>9</c:v>
                </c:pt>
                <c:pt idx="3">
                  <c:v>0</c:v>
                </c:pt>
                <c:pt idx="4">
                  <c:v>0</c:v>
                </c:pt>
                <c:pt idx="5">
                  <c:v>0</c:v>
                </c:pt>
              </c:numCache>
            </c:numRef>
          </c:val>
        </c:ser>
        <c:ser>
          <c:idx val="2"/>
          <c:order val="2"/>
          <c:tx>
            <c:strRef>
              <c:f>Hoja2!$Q$130</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Hoja2!$K$131:$K$136</c:f>
              <c:strCache>
                <c:ptCount val="6"/>
                <c:pt idx="0">
                  <c:v>Anteparto</c:v>
                </c:pt>
                <c:pt idx="1">
                  <c:v>Intraparto</c:v>
                </c:pt>
                <c:pt idx="2">
                  <c:v>Prealta en postparto</c:v>
                </c:pt>
                <c:pt idx="3">
                  <c:v>Postalta en postparto</c:v>
                </c:pt>
                <c:pt idx="4">
                  <c:v>Reingreso en postparto</c:v>
                </c:pt>
                <c:pt idx="5">
                  <c:v>No aplica. Nunca fue a institución de salud en postparto</c:v>
                </c:pt>
              </c:strCache>
            </c:strRef>
          </c:cat>
          <c:val>
            <c:numRef>
              <c:f>Hoja2!$Q$131:$Q$136</c:f>
              <c:numCache>
                <c:formatCode>General</c:formatCode>
                <c:ptCount val="6"/>
                <c:pt idx="0">
                  <c:v>6</c:v>
                </c:pt>
                <c:pt idx="1">
                  <c:v>0</c:v>
                </c:pt>
                <c:pt idx="2">
                  <c:v>1</c:v>
                </c:pt>
                <c:pt idx="3">
                  <c:v>0</c:v>
                </c:pt>
                <c:pt idx="4">
                  <c:v>0</c:v>
                </c:pt>
                <c:pt idx="5">
                  <c:v>0</c:v>
                </c:pt>
              </c:numCache>
            </c:numRef>
          </c:val>
        </c:ser>
        <c:dLbls>
          <c:showLegendKey val="0"/>
          <c:showVal val="0"/>
          <c:showCatName val="0"/>
          <c:showSerName val="0"/>
          <c:showPercent val="0"/>
          <c:showBubbleSize val="0"/>
        </c:dLbls>
        <c:gapWidth val="30"/>
        <c:axId val="-1413634816"/>
        <c:axId val="-1413631008"/>
      </c:barChart>
      <c:catAx>
        <c:axId val="-1413634816"/>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S" sz="1050" b="1" i="0" u="none" strike="noStrike" baseline="0" dirty="0" smtClean="0"/>
                  <a:t>Momento en que ocurrió la muerte respecto al parto</a:t>
                </a:r>
                <a:endParaRPr lang="es-CO" b="1" dirty="0"/>
              </a:p>
            </c:rich>
          </c:tx>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413631008"/>
        <c:crosses val="autoZero"/>
        <c:auto val="1"/>
        <c:lblAlgn val="ctr"/>
        <c:lblOffset val="100"/>
        <c:noMultiLvlLbl val="0"/>
      </c:catAx>
      <c:valAx>
        <c:axId val="-1413631008"/>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dirty="0" smtClean="0"/>
                  <a:t>Número de casos</a:t>
                </a:r>
                <a:endParaRPr lang="es-CO" dirty="0"/>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413634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Arial" panose="020B0604020202020204" pitchFamily="34" charset="0"/>
                <a:ea typeface="+mn-ea"/>
                <a:cs typeface="Arial" panose="020B0604020202020204" pitchFamily="34" charset="0"/>
              </a:defRPr>
            </a:pPr>
            <a:r>
              <a:rPr lang="es-CO" b="1" dirty="0">
                <a:solidFill>
                  <a:schemeClr val="tx1"/>
                </a:solidFill>
              </a:rPr>
              <a:t>Casos notificados en el Sivigila</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3"/>
          <c:order val="2"/>
          <c:tx>
            <c:strRef>
              <c:f>Hoja1!$P$4</c:f>
              <c:strCache>
                <c:ptCount val="1"/>
                <c:pt idx="0">
                  <c:v>2021</c:v>
                </c:pt>
              </c:strCache>
            </c:strRef>
          </c:tx>
          <c:spPr>
            <a:solidFill>
              <a:schemeClr val="accent4"/>
            </a:solidFill>
            <a:ln>
              <a:noFill/>
            </a:ln>
            <a:effectLst/>
          </c:spPr>
          <c:invertIfNegative val="0"/>
          <c:val>
            <c:numRef>
              <c:f>Hoja1!$P$5:$P$56</c:f>
              <c:numCache>
                <c:formatCode>General</c:formatCode>
                <c:ptCount val="52"/>
                <c:pt idx="0">
                  <c:v>0</c:v>
                </c:pt>
                <c:pt idx="1">
                  <c:v>1</c:v>
                </c:pt>
                <c:pt idx="2">
                  <c:v>3</c:v>
                </c:pt>
                <c:pt idx="3">
                  <c:v>1</c:v>
                </c:pt>
                <c:pt idx="4">
                  <c:v>3</c:v>
                </c:pt>
                <c:pt idx="5">
                  <c:v>3</c:v>
                </c:pt>
                <c:pt idx="6">
                  <c:v>2</c:v>
                </c:pt>
                <c:pt idx="7">
                  <c:v>3</c:v>
                </c:pt>
                <c:pt idx="8">
                  <c:v>2</c:v>
                </c:pt>
                <c:pt idx="9">
                  <c:v>0</c:v>
                </c:pt>
                <c:pt idx="10">
                  <c:v>2</c:v>
                </c:pt>
                <c:pt idx="11">
                  <c:v>1</c:v>
                </c:pt>
                <c:pt idx="12">
                  <c:v>2</c:v>
                </c:pt>
                <c:pt idx="13">
                  <c:v>2</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xmlns:c16r2="http://schemas.microsoft.com/office/drawing/2015/06/chart">
            <c:ext xmlns:c16="http://schemas.microsoft.com/office/drawing/2014/chart" uri="{C3380CC4-5D6E-409C-BE32-E72D297353CC}">
              <c16:uniqueId val="{00000003-6908-4AC7-B096-FE957471D2A0}"/>
            </c:ext>
          </c:extLst>
        </c:ser>
        <c:dLbls>
          <c:showLegendKey val="0"/>
          <c:showVal val="0"/>
          <c:showCatName val="0"/>
          <c:showSerName val="0"/>
          <c:showPercent val="0"/>
          <c:showBubbleSize val="0"/>
        </c:dLbls>
        <c:gapWidth val="30"/>
        <c:overlap val="-27"/>
        <c:axId val="-1405335952"/>
        <c:axId val="-1405343024"/>
      </c:barChart>
      <c:lineChart>
        <c:grouping val="standard"/>
        <c:varyColors val="0"/>
        <c:ser>
          <c:idx val="1"/>
          <c:order val="0"/>
          <c:tx>
            <c:strRef>
              <c:f>Hoja1!$N$4</c:f>
              <c:strCache>
                <c:ptCount val="1"/>
                <c:pt idx="0">
                  <c:v>2019</c:v>
                </c:pt>
              </c:strCache>
            </c:strRef>
          </c:tx>
          <c:spPr>
            <a:ln w="19050" cap="rnd">
              <a:solidFill>
                <a:schemeClr val="accent2"/>
              </a:solidFill>
              <a:round/>
            </a:ln>
            <a:effectLst/>
          </c:spPr>
          <c:marker>
            <c:symbol val="none"/>
          </c:marker>
          <c:val>
            <c:numRef>
              <c:f>Hoja1!$N$5:$N$56</c:f>
              <c:numCache>
                <c:formatCode>General</c:formatCode>
                <c:ptCount val="52"/>
                <c:pt idx="0">
                  <c:v>0</c:v>
                </c:pt>
                <c:pt idx="1">
                  <c:v>0</c:v>
                </c:pt>
                <c:pt idx="2">
                  <c:v>5</c:v>
                </c:pt>
                <c:pt idx="3">
                  <c:v>1</c:v>
                </c:pt>
                <c:pt idx="4">
                  <c:v>1</c:v>
                </c:pt>
                <c:pt idx="5">
                  <c:v>0</c:v>
                </c:pt>
                <c:pt idx="6">
                  <c:v>0</c:v>
                </c:pt>
                <c:pt idx="7">
                  <c:v>1</c:v>
                </c:pt>
                <c:pt idx="8">
                  <c:v>0</c:v>
                </c:pt>
                <c:pt idx="9">
                  <c:v>0</c:v>
                </c:pt>
                <c:pt idx="10">
                  <c:v>1</c:v>
                </c:pt>
                <c:pt idx="11">
                  <c:v>3</c:v>
                </c:pt>
                <c:pt idx="12">
                  <c:v>1</c:v>
                </c:pt>
                <c:pt idx="13">
                  <c:v>2</c:v>
                </c:pt>
                <c:pt idx="14">
                  <c:v>1</c:v>
                </c:pt>
                <c:pt idx="15">
                  <c:v>1</c:v>
                </c:pt>
                <c:pt idx="16">
                  <c:v>0</c:v>
                </c:pt>
                <c:pt idx="17">
                  <c:v>0</c:v>
                </c:pt>
                <c:pt idx="18">
                  <c:v>2</c:v>
                </c:pt>
                <c:pt idx="19">
                  <c:v>3</c:v>
                </c:pt>
                <c:pt idx="20">
                  <c:v>1</c:v>
                </c:pt>
                <c:pt idx="21">
                  <c:v>1</c:v>
                </c:pt>
                <c:pt idx="22">
                  <c:v>1</c:v>
                </c:pt>
                <c:pt idx="23">
                  <c:v>0</c:v>
                </c:pt>
                <c:pt idx="24">
                  <c:v>2</c:v>
                </c:pt>
                <c:pt idx="25">
                  <c:v>0</c:v>
                </c:pt>
                <c:pt idx="26">
                  <c:v>1</c:v>
                </c:pt>
                <c:pt idx="27">
                  <c:v>3</c:v>
                </c:pt>
                <c:pt idx="28">
                  <c:v>0</c:v>
                </c:pt>
                <c:pt idx="29">
                  <c:v>4</c:v>
                </c:pt>
                <c:pt idx="30">
                  <c:v>2</c:v>
                </c:pt>
                <c:pt idx="31">
                  <c:v>2</c:v>
                </c:pt>
                <c:pt idx="32">
                  <c:v>1</c:v>
                </c:pt>
                <c:pt idx="33">
                  <c:v>2</c:v>
                </c:pt>
                <c:pt idx="34">
                  <c:v>5</c:v>
                </c:pt>
                <c:pt idx="35">
                  <c:v>0</c:v>
                </c:pt>
                <c:pt idx="36">
                  <c:v>2</c:v>
                </c:pt>
                <c:pt idx="37">
                  <c:v>0</c:v>
                </c:pt>
                <c:pt idx="38">
                  <c:v>0</c:v>
                </c:pt>
                <c:pt idx="39">
                  <c:v>0</c:v>
                </c:pt>
                <c:pt idx="40">
                  <c:v>2</c:v>
                </c:pt>
                <c:pt idx="41">
                  <c:v>0</c:v>
                </c:pt>
                <c:pt idx="42">
                  <c:v>0</c:v>
                </c:pt>
                <c:pt idx="43">
                  <c:v>0</c:v>
                </c:pt>
                <c:pt idx="44">
                  <c:v>2</c:v>
                </c:pt>
                <c:pt idx="45">
                  <c:v>1</c:v>
                </c:pt>
                <c:pt idx="46">
                  <c:v>2</c:v>
                </c:pt>
                <c:pt idx="47">
                  <c:v>1</c:v>
                </c:pt>
                <c:pt idx="48">
                  <c:v>0</c:v>
                </c:pt>
                <c:pt idx="49">
                  <c:v>2</c:v>
                </c:pt>
                <c:pt idx="50">
                  <c:v>3</c:v>
                </c:pt>
                <c:pt idx="51">
                  <c:v>2</c:v>
                </c:pt>
              </c:numCache>
            </c:numRef>
          </c:val>
          <c:smooth val="0"/>
          <c:extLst xmlns:c16r2="http://schemas.microsoft.com/office/drawing/2015/06/chart">
            <c:ext xmlns:c16="http://schemas.microsoft.com/office/drawing/2014/chart" uri="{C3380CC4-5D6E-409C-BE32-E72D297353CC}">
              <c16:uniqueId val="{00000001-6908-4AC7-B096-FE957471D2A0}"/>
            </c:ext>
          </c:extLst>
        </c:ser>
        <c:ser>
          <c:idx val="2"/>
          <c:order val="1"/>
          <c:tx>
            <c:strRef>
              <c:f>Hoja1!$O$4</c:f>
              <c:strCache>
                <c:ptCount val="1"/>
                <c:pt idx="0">
                  <c:v>2020</c:v>
                </c:pt>
              </c:strCache>
            </c:strRef>
          </c:tx>
          <c:spPr>
            <a:ln w="19050" cap="rnd">
              <a:solidFill>
                <a:schemeClr val="accent3"/>
              </a:solidFill>
              <a:round/>
            </a:ln>
            <a:effectLst/>
          </c:spPr>
          <c:marker>
            <c:symbol val="none"/>
          </c:marker>
          <c:val>
            <c:numRef>
              <c:f>Hoja1!$O$5:$O$56</c:f>
              <c:numCache>
                <c:formatCode>General</c:formatCode>
                <c:ptCount val="52"/>
                <c:pt idx="0">
                  <c:v>0</c:v>
                </c:pt>
                <c:pt idx="1">
                  <c:v>1</c:v>
                </c:pt>
                <c:pt idx="2">
                  <c:v>3</c:v>
                </c:pt>
                <c:pt idx="3">
                  <c:v>0</c:v>
                </c:pt>
                <c:pt idx="4">
                  <c:v>1</c:v>
                </c:pt>
                <c:pt idx="5">
                  <c:v>1</c:v>
                </c:pt>
                <c:pt idx="6">
                  <c:v>1</c:v>
                </c:pt>
                <c:pt idx="7">
                  <c:v>2</c:v>
                </c:pt>
                <c:pt idx="8">
                  <c:v>0</c:v>
                </c:pt>
                <c:pt idx="9">
                  <c:v>0</c:v>
                </c:pt>
                <c:pt idx="10">
                  <c:v>2</c:v>
                </c:pt>
                <c:pt idx="11">
                  <c:v>1</c:v>
                </c:pt>
                <c:pt idx="12">
                  <c:v>1</c:v>
                </c:pt>
                <c:pt idx="13">
                  <c:v>1</c:v>
                </c:pt>
                <c:pt idx="14">
                  <c:v>1</c:v>
                </c:pt>
                <c:pt idx="15">
                  <c:v>0</c:v>
                </c:pt>
                <c:pt idx="16">
                  <c:v>1</c:v>
                </c:pt>
                <c:pt idx="17">
                  <c:v>1</c:v>
                </c:pt>
                <c:pt idx="18">
                  <c:v>0</c:v>
                </c:pt>
                <c:pt idx="19">
                  <c:v>2</c:v>
                </c:pt>
                <c:pt idx="20">
                  <c:v>3</c:v>
                </c:pt>
                <c:pt idx="21">
                  <c:v>0</c:v>
                </c:pt>
                <c:pt idx="22">
                  <c:v>4</c:v>
                </c:pt>
                <c:pt idx="23">
                  <c:v>3</c:v>
                </c:pt>
                <c:pt idx="24">
                  <c:v>3</c:v>
                </c:pt>
                <c:pt idx="25">
                  <c:v>0</c:v>
                </c:pt>
                <c:pt idx="26">
                  <c:v>1</c:v>
                </c:pt>
                <c:pt idx="27">
                  <c:v>2</c:v>
                </c:pt>
                <c:pt idx="28">
                  <c:v>0</c:v>
                </c:pt>
                <c:pt idx="29">
                  <c:v>2</c:v>
                </c:pt>
                <c:pt idx="30">
                  <c:v>2</c:v>
                </c:pt>
                <c:pt idx="31">
                  <c:v>0</c:v>
                </c:pt>
                <c:pt idx="32">
                  <c:v>3</c:v>
                </c:pt>
                <c:pt idx="33">
                  <c:v>0</c:v>
                </c:pt>
                <c:pt idx="34">
                  <c:v>2</c:v>
                </c:pt>
                <c:pt idx="35">
                  <c:v>5</c:v>
                </c:pt>
                <c:pt idx="36">
                  <c:v>2</c:v>
                </c:pt>
                <c:pt idx="37">
                  <c:v>2</c:v>
                </c:pt>
                <c:pt idx="38">
                  <c:v>1</c:v>
                </c:pt>
                <c:pt idx="39">
                  <c:v>2</c:v>
                </c:pt>
                <c:pt idx="40">
                  <c:v>1</c:v>
                </c:pt>
                <c:pt idx="41">
                  <c:v>2</c:v>
                </c:pt>
                <c:pt idx="42">
                  <c:v>2</c:v>
                </c:pt>
                <c:pt idx="43">
                  <c:v>3</c:v>
                </c:pt>
                <c:pt idx="44">
                  <c:v>3</c:v>
                </c:pt>
                <c:pt idx="45">
                  <c:v>3</c:v>
                </c:pt>
                <c:pt idx="46">
                  <c:v>1</c:v>
                </c:pt>
                <c:pt idx="47">
                  <c:v>1</c:v>
                </c:pt>
                <c:pt idx="48">
                  <c:v>4</c:v>
                </c:pt>
                <c:pt idx="49">
                  <c:v>2</c:v>
                </c:pt>
                <c:pt idx="50">
                  <c:v>2</c:v>
                </c:pt>
                <c:pt idx="51">
                  <c:v>3</c:v>
                </c:pt>
              </c:numCache>
            </c:numRef>
          </c:val>
          <c:smooth val="0"/>
          <c:extLst xmlns:c16r2="http://schemas.microsoft.com/office/drawing/2015/06/chart">
            <c:ext xmlns:c16="http://schemas.microsoft.com/office/drawing/2014/chart" uri="{C3380CC4-5D6E-409C-BE32-E72D297353CC}">
              <c16:uniqueId val="{00000002-6908-4AC7-B096-FE957471D2A0}"/>
            </c:ext>
          </c:extLst>
        </c:ser>
        <c:dLbls>
          <c:showLegendKey val="0"/>
          <c:showVal val="0"/>
          <c:showCatName val="0"/>
          <c:showSerName val="0"/>
          <c:showPercent val="0"/>
          <c:showBubbleSize val="0"/>
        </c:dLbls>
        <c:marker val="1"/>
        <c:smooth val="0"/>
        <c:axId val="-1405335952"/>
        <c:axId val="-1405343024"/>
      </c:lineChart>
      <c:catAx>
        <c:axId val="-1405335952"/>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s-CO" b="1" dirty="0"/>
                  <a:t>Semana </a:t>
                </a:r>
                <a:r>
                  <a:rPr lang="es-CO" b="1" dirty="0" err="1"/>
                  <a:t>Epidemiologica</a:t>
                </a:r>
                <a:endParaRPr lang="es-CO" b="1"/>
              </a:p>
            </c:rich>
          </c:tx>
          <c:layout>
            <c:manualLayout>
              <c:xMode val="edge"/>
              <c:yMode val="edge"/>
              <c:x val="0.45590935949572597"/>
              <c:y val="0.79547605074137739"/>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05343024"/>
        <c:crosses val="autoZero"/>
        <c:auto val="1"/>
        <c:lblAlgn val="ctr"/>
        <c:lblOffset val="100"/>
        <c:noMultiLvlLbl val="0"/>
      </c:catAx>
      <c:valAx>
        <c:axId val="-1405343024"/>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s-CO" b="1"/>
                  <a:t>Número de casos</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05335952"/>
        <c:crosses val="autoZero"/>
        <c:crossBetween val="between"/>
      </c:valAx>
      <c:spPr>
        <a:noFill/>
        <a:ln>
          <a:noFill/>
        </a:ln>
        <a:effectLst/>
      </c:spPr>
    </c:plotArea>
    <c:legend>
      <c:legendPos val="b"/>
      <c:layout>
        <c:manualLayout>
          <c:xMode val="edge"/>
          <c:yMode val="edge"/>
          <c:x val="0.41538739335518793"/>
          <c:y val="0.89598343676682579"/>
          <c:w val="0.20247742033941002"/>
          <c:h val="7.758587199775790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r>
              <a:rPr lang="es-CO" b="1" i="0" dirty="0"/>
              <a:t>Edad de la Madre. Año 2020</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pieChart>
        <c:varyColors val="1"/>
        <c:ser>
          <c:idx val="2"/>
          <c:order val="0"/>
          <c:tx>
            <c:strRef>
              <c:f>Hoja1!$O$62</c:f>
              <c:strCache>
                <c:ptCount val="1"/>
                <c:pt idx="0">
                  <c:v>2020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Hoja1!$J$63:$J$66</c:f>
              <c:strCache>
                <c:ptCount val="4"/>
                <c:pt idx="0">
                  <c:v>Menores de 18 años</c:v>
                </c:pt>
                <c:pt idx="1">
                  <c:v>18 a 29 años</c:v>
                </c:pt>
                <c:pt idx="2">
                  <c:v>30 a 39 años</c:v>
                </c:pt>
                <c:pt idx="3">
                  <c:v>40 años y más</c:v>
                </c:pt>
              </c:strCache>
            </c:strRef>
          </c:cat>
          <c:val>
            <c:numRef>
              <c:f>Hoja1!$O$63:$O$66</c:f>
              <c:numCache>
                <c:formatCode>General</c:formatCode>
                <c:ptCount val="4"/>
                <c:pt idx="0">
                  <c:v>6</c:v>
                </c:pt>
                <c:pt idx="1">
                  <c:v>56</c:v>
                </c:pt>
                <c:pt idx="2">
                  <c:v>19</c:v>
                </c:pt>
                <c:pt idx="3">
                  <c:v>2</c:v>
                </c:pt>
              </c:numCache>
            </c:numRef>
          </c:val>
        </c:ser>
        <c:ser>
          <c:idx val="3"/>
          <c:order val="1"/>
          <c:tx>
            <c:strRef>
              <c:f>Hoja1!$O$62</c:f>
              <c:strCache>
                <c:ptCount val="1"/>
                <c:pt idx="0">
                  <c:v>2020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Hoja1!$J$63:$J$66</c:f>
              <c:strCache>
                <c:ptCount val="4"/>
                <c:pt idx="0">
                  <c:v>Menores de 18 años</c:v>
                </c:pt>
                <c:pt idx="1">
                  <c:v>18 a 29 años</c:v>
                </c:pt>
                <c:pt idx="2">
                  <c:v>30 a 39 años</c:v>
                </c:pt>
                <c:pt idx="3">
                  <c:v>40 años y más</c:v>
                </c:pt>
              </c:strCache>
            </c:strRef>
          </c:cat>
          <c:val>
            <c:numRef>
              <c:f>Hoja1!$O$63:$O$66</c:f>
              <c:numCache>
                <c:formatCode>General</c:formatCode>
                <c:ptCount val="4"/>
                <c:pt idx="0">
                  <c:v>6</c:v>
                </c:pt>
                <c:pt idx="1">
                  <c:v>56</c:v>
                </c:pt>
                <c:pt idx="2">
                  <c:v>19</c:v>
                </c:pt>
                <c:pt idx="3">
                  <c:v>2</c:v>
                </c:pt>
              </c:numCache>
            </c:numRef>
          </c:val>
        </c:ser>
        <c:ser>
          <c:idx val="1"/>
          <c:order val="2"/>
          <c:tx>
            <c:strRef>
              <c:f>Hoja1!$O$62</c:f>
              <c:strCache>
                <c:ptCount val="1"/>
                <c:pt idx="0">
                  <c:v>2020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Hoja1!$J$63:$J$66</c:f>
              <c:strCache>
                <c:ptCount val="4"/>
                <c:pt idx="0">
                  <c:v>Menores de 18 años</c:v>
                </c:pt>
                <c:pt idx="1">
                  <c:v>18 a 29 años</c:v>
                </c:pt>
                <c:pt idx="2">
                  <c:v>30 a 39 años</c:v>
                </c:pt>
                <c:pt idx="3">
                  <c:v>40 años y más</c:v>
                </c:pt>
              </c:strCache>
            </c:strRef>
          </c:cat>
          <c:val>
            <c:numRef>
              <c:f>Hoja1!$O$63:$O$66</c:f>
              <c:numCache>
                <c:formatCode>General</c:formatCode>
                <c:ptCount val="4"/>
                <c:pt idx="0">
                  <c:v>6</c:v>
                </c:pt>
                <c:pt idx="1">
                  <c:v>56</c:v>
                </c:pt>
                <c:pt idx="2">
                  <c:v>19</c:v>
                </c:pt>
                <c:pt idx="3">
                  <c:v>2</c:v>
                </c:pt>
              </c:numCache>
            </c:numRef>
          </c:val>
        </c:ser>
        <c:ser>
          <c:idx val="0"/>
          <c:order val="3"/>
          <c:tx>
            <c:strRef>
              <c:f>Hoja1!$O$62</c:f>
              <c:strCache>
                <c:ptCount val="1"/>
                <c:pt idx="0">
                  <c:v>2020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Hoja1!$J$63:$J$66</c:f>
              <c:strCache>
                <c:ptCount val="4"/>
                <c:pt idx="0">
                  <c:v>Menores de 18 años</c:v>
                </c:pt>
                <c:pt idx="1">
                  <c:v>18 a 29 años</c:v>
                </c:pt>
                <c:pt idx="2">
                  <c:v>30 a 39 años</c:v>
                </c:pt>
                <c:pt idx="3">
                  <c:v>40 años y más</c:v>
                </c:pt>
              </c:strCache>
            </c:strRef>
          </c:cat>
          <c:val>
            <c:numRef>
              <c:f>Hoja1!$O$63:$O$66</c:f>
              <c:numCache>
                <c:formatCode>General</c:formatCode>
                <c:ptCount val="4"/>
                <c:pt idx="0">
                  <c:v>6</c:v>
                </c:pt>
                <c:pt idx="1">
                  <c:v>56</c:v>
                </c:pt>
                <c:pt idx="2">
                  <c:v>19</c:v>
                </c:pt>
                <c:pt idx="3">
                  <c:v>2</c:v>
                </c:pt>
              </c:numCache>
            </c:numRef>
          </c:val>
          <c:extLst xmlns:c16r2="http://schemas.microsoft.com/office/drawing/2015/06/chart">
            <c:ext xmlns:c16="http://schemas.microsoft.com/office/drawing/2014/chart" uri="{C3380CC4-5D6E-409C-BE32-E72D297353CC}">
              <c16:uniqueId val="{00000000-FBEA-43D1-A389-54B0AB7A58E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5931799084658806E-2"/>
          <c:y val="0.86303404143241302"/>
          <c:w val="0.82344680729652864"/>
          <c:h val="9.567011449028897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r>
              <a:rPr lang="es-CO" b="1"/>
              <a:t>Edad de la Madre. Año 2021</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pieChart>
        <c:varyColors val="1"/>
        <c:ser>
          <c:idx val="2"/>
          <c:order val="0"/>
          <c:tx>
            <c:strRef>
              <c:f>Hoja1!$P$62</c:f>
              <c:strCache>
                <c:ptCount val="1"/>
                <c:pt idx="0">
                  <c:v>2021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Hoja1!$J$63:$J$66</c:f>
              <c:strCache>
                <c:ptCount val="4"/>
                <c:pt idx="0">
                  <c:v>Menores de 18 años</c:v>
                </c:pt>
                <c:pt idx="1">
                  <c:v>18 a 29 años</c:v>
                </c:pt>
                <c:pt idx="2">
                  <c:v>30 a 39 años</c:v>
                </c:pt>
                <c:pt idx="3">
                  <c:v>40 años y más</c:v>
                </c:pt>
              </c:strCache>
            </c:strRef>
          </c:cat>
          <c:val>
            <c:numRef>
              <c:f>Hoja1!$P$63:$P$66</c:f>
              <c:numCache>
                <c:formatCode>General</c:formatCode>
                <c:ptCount val="4"/>
                <c:pt idx="0">
                  <c:v>1</c:v>
                </c:pt>
                <c:pt idx="1">
                  <c:v>18</c:v>
                </c:pt>
                <c:pt idx="2">
                  <c:v>5</c:v>
                </c:pt>
                <c:pt idx="3">
                  <c:v>1</c:v>
                </c:pt>
              </c:numCache>
            </c:numRef>
          </c:val>
        </c:ser>
        <c:ser>
          <c:idx val="3"/>
          <c:order val="1"/>
          <c:tx>
            <c:strRef>
              <c:f>Hoja1!$O$62</c:f>
              <c:strCache>
                <c:ptCount val="1"/>
                <c:pt idx="0">
                  <c:v>2020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Hoja1!$J$63:$J$66</c:f>
              <c:strCache>
                <c:ptCount val="4"/>
                <c:pt idx="0">
                  <c:v>Menores de 18 años</c:v>
                </c:pt>
                <c:pt idx="1">
                  <c:v>18 a 29 años</c:v>
                </c:pt>
                <c:pt idx="2">
                  <c:v>30 a 39 años</c:v>
                </c:pt>
                <c:pt idx="3">
                  <c:v>40 años y más</c:v>
                </c:pt>
              </c:strCache>
            </c:strRef>
          </c:cat>
          <c:val>
            <c:numRef>
              <c:f>Hoja1!$O$63:$O$66</c:f>
              <c:numCache>
                <c:formatCode>General</c:formatCode>
                <c:ptCount val="4"/>
                <c:pt idx="0">
                  <c:v>6</c:v>
                </c:pt>
                <c:pt idx="1">
                  <c:v>56</c:v>
                </c:pt>
                <c:pt idx="2">
                  <c:v>19</c:v>
                </c:pt>
                <c:pt idx="3">
                  <c:v>2</c:v>
                </c:pt>
              </c:numCache>
            </c:numRef>
          </c:val>
        </c:ser>
        <c:ser>
          <c:idx val="1"/>
          <c:order val="2"/>
          <c:tx>
            <c:strRef>
              <c:f>Hoja1!$O$62</c:f>
              <c:strCache>
                <c:ptCount val="1"/>
                <c:pt idx="0">
                  <c:v>2020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Hoja1!$J$63:$J$66</c:f>
              <c:strCache>
                <c:ptCount val="4"/>
                <c:pt idx="0">
                  <c:v>Menores de 18 años</c:v>
                </c:pt>
                <c:pt idx="1">
                  <c:v>18 a 29 años</c:v>
                </c:pt>
                <c:pt idx="2">
                  <c:v>30 a 39 años</c:v>
                </c:pt>
                <c:pt idx="3">
                  <c:v>40 años y más</c:v>
                </c:pt>
              </c:strCache>
            </c:strRef>
          </c:cat>
          <c:val>
            <c:numRef>
              <c:f>Hoja1!$O$63:$O$66</c:f>
              <c:numCache>
                <c:formatCode>General</c:formatCode>
                <c:ptCount val="4"/>
                <c:pt idx="0">
                  <c:v>6</c:v>
                </c:pt>
                <c:pt idx="1">
                  <c:v>56</c:v>
                </c:pt>
                <c:pt idx="2">
                  <c:v>19</c:v>
                </c:pt>
                <c:pt idx="3">
                  <c:v>2</c:v>
                </c:pt>
              </c:numCache>
            </c:numRef>
          </c:val>
        </c:ser>
        <c:ser>
          <c:idx val="0"/>
          <c:order val="3"/>
          <c:tx>
            <c:strRef>
              <c:f>Hoja1!$O$62</c:f>
              <c:strCache>
                <c:ptCount val="1"/>
                <c:pt idx="0">
                  <c:v>2020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Hoja1!$J$63:$J$66</c:f>
              <c:strCache>
                <c:ptCount val="4"/>
                <c:pt idx="0">
                  <c:v>Menores de 18 años</c:v>
                </c:pt>
                <c:pt idx="1">
                  <c:v>18 a 29 años</c:v>
                </c:pt>
                <c:pt idx="2">
                  <c:v>30 a 39 años</c:v>
                </c:pt>
                <c:pt idx="3">
                  <c:v>40 años y más</c:v>
                </c:pt>
              </c:strCache>
            </c:strRef>
          </c:cat>
          <c:val>
            <c:numRef>
              <c:f>Hoja1!$O$63:$O$66</c:f>
              <c:numCache>
                <c:formatCode>General</c:formatCode>
                <c:ptCount val="4"/>
                <c:pt idx="0">
                  <c:v>6</c:v>
                </c:pt>
                <c:pt idx="1">
                  <c:v>56</c:v>
                </c:pt>
                <c:pt idx="2">
                  <c:v>19</c:v>
                </c:pt>
                <c:pt idx="3">
                  <c:v>2</c:v>
                </c:pt>
              </c:numCache>
            </c:numRef>
          </c:val>
          <c:extLst xmlns:c16r2="http://schemas.microsoft.com/office/drawing/2015/06/chart">
            <c:ext xmlns:c16="http://schemas.microsoft.com/office/drawing/2014/chart" uri="{C3380CC4-5D6E-409C-BE32-E72D297353CC}">
              <c16:uniqueId val="{00000000-FBEA-43D1-A389-54B0AB7A58E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1436253136397782"/>
          <c:y val="0.86511742930007307"/>
          <c:w val="0.61008259652663555"/>
          <c:h val="0.1097233943360816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Arial" panose="020B0604020202020204" pitchFamily="34" charset="0"/>
                <a:ea typeface="+mn-ea"/>
                <a:cs typeface="Arial" panose="020B0604020202020204" pitchFamily="34" charset="0"/>
              </a:defRPr>
            </a:pPr>
            <a:r>
              <a:rPr lang="es-CO" b="1" dirty="0" smtClean="0"/>
              <a:t>Terminación de la gestación</a:t>
            </a:r>
            <a:r>
              <a:rPr lang="es-CO" b="1" baseline="0" dirty="0" smtClean="0"/>
              <a:t> de los casos notificados como Morbilidad Materna Extrema. Año 2019 - 2021</a:t>
            </a:r>
            <a:endParaRPr lang="es-CO" b="1" dirty="0"/>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Hoja1!$N$88</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Hoja1!$J$89:$J$93</c:f>
              <c:strCache>
                <c:ptCount val="5"/>
                <c:pt idx="0">
                  <c:v>Aborto</c:v>
                </c:pt>
                <c:pt idx="1">
                  <c:v>Parto</c:v>
                </c:pt>
                <c:pt idx="2">
                  <c:v>Parto instrumentado</c:v>
                </c:pt>
                <c:pt idx="3">
                  <c:v>Cesárea</c:v>
                </c:pt>
                <c:pt idx="4">
                  <c:v>Continúa embarazada</c:v>
                </c:pt>
              </c:strCache>
            </c:strRef>
          </c:cat>
          <c:val>
            <c:numRef>
              <c:f>Hoja1!$N$89:$N$93</c:f>
              <c:numCache>
                <c:formatCode>General</c:formatCode>
                <c:ptCount val="5"/>
                <c:pt idx="0">
                  <c:v>8</c:v>
                </c:pt>
                <c:pt idx="1">
                  <c:v>23</c:v>
                </c:pt>
                <c:pt idx="2">
                  <c:v>1</c:v>
                </c:pt>
                <c:pt idx="3">
                  <c:v>22</c:v>
                </c:pt>
                <c:pt idx="4">
                  <c:v>10</c:v>
                </c:pt>
              </c:numCache>
            </c:numRef>
          </c:val>
        </c:ser>
        <c:ser>
          <c:idx val="1"/>
          <c:order val="1"/>
          <c:tx>
            <c:strRef>
              <c:f>Hoja1!$O$88</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Hoja1!$J$89:$J$93</c:f>
              <c:strCache>
                <c:ptCount val="5"/>
                <c:pt idx="0">
                  <c:v>Aborto</c:v>
                </c:pt>
                <c:pt idx="1">
                  <c:v>Parto</c:v>
                </c:pt>
                <c:pt idx="2">
                  <c:v>Parto instrumentado</c:v>
                </c:pt>
                <c:pt idx="3">
                  <c:v>Cesárea</c:v>
                </c:pt>
                <c:pt idx="4">
                  <c:v>Continúa embarazada</c:v>
                </c:pt>
              </c:strCache>
            </c:strRef>
          </c:cat>
          <c:val>
            <c:numRef>
              <c:f>Hoja1!$O$89:$O$93</c:f>
              <c:numCache>
                <c:formatCode>General</c:formatCode>
                <c:ptCount val="5"/>
                <c:pt idx="0">
                  <c:v>3</c:v>
                </c:pt>
                <c:pt idx="1">
                  <c:v>28</c:v>
                </c:pt>
                <c:pt idx="2">
                  <c:v>3</c:v>
                </c:pt>
                <c:pt idx="3">
                  <c:v>32</c:v>
                </c:pt>
                <c:pt idx="4">
                  <c:v>17</c:v>
                </c:pt>
              </c:numCache>
            </c:numRef>
          </c:val>
        </c:ser>
        <c:ser>
          <c:idx val="2"/>
          <c:order val="2"/>
          <c:tx>
            <c:strRef>
              <c:f>Hoja1!$P$88</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Hoja1!$J$89:$J$93</c:f>
              <c:strCache>
                <c:ptCount val="5"/>
                <c:pt idx="0">
                  <c:v>Aborto</c:v>
                </c:pt>
                <c:pt idx="1">
                  <c:v>Parto</c:v>
                </c:pt>
                <c:pt idx="2">
                  <c:v>Parto instrumentado</c:v>
                </c:pt>
                <c:pt idx="3">
                  <c:v>Cesárea</c:v>
                </c:pt>
                <c:pt idx="4">
                  <c:v>Continúa embarazada</c:v>
                </c:pt>
              </c:strCache>
            </c:strRef>
          </c:cat>
          <c:val>
            <c:numRef>
              <c:f>Hoja1!$P$89:$P$93</c:f>
              <c:numCache>
                <c:formatCode>General</c:formatCode>
                <c:ptCount val="5"/>
                <c:pt idx="1">
                  <c:v>14</c:v>
                </c:pt>
                <c:pt idx="2">
                  <c:v>1</c:v>
                </c:pt>
                <c:pt idx="3">
                  <c:v>6</c:v>
                </c:pt>
                <c:pt idx="4">
                  <c:v>4</c:v>
                </c:pt>
              </c:numCache>
            </c:numRef>
          </c:val>
        </c:ser>
        <c:dLbls>
          <c:showLegendKey val="0"/>
          <c:showVal val="0"/>
          <c:showCatName val="0"/>
          <c:showSerName val="0"/>
          <c:showPercent val="0"/>
          <c:showBubbleSize val="0"/>
        </c:dLbls>
        <c:gapWidth val="30"/>
        <c:axId val="-1405333776"/>
        <c:axId val="-1405346288"/>
      </c:barChart>
      <c:catAx>
        <c:axId val="-140533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05346288"/>
        <c:crosses val="autoZero"/>
        <c:auto val="1"/>
        <c:lblAlgn val="ctr"/>
        <c:lblOffset val="100"/>
        <c:noMultiLvlLbl val="0"/>
      </c:catAx>
      <c:valAx>
        <c:axId val="-1405346288"/>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s-CO" b="1" dirty="0" smtClean="0"/>
                  <a:t>Número de</a:t>
                </a:r>
                <a:r>
                  <a:rPr lang="es-CO" b="1" baseline="0" dirty="0" smtClean="0"/>
                  <a:t> casos</a:t>
                </a:r>
                <a:endParaRPr lang="es-CO" b="1" dirty="0"/>
              </a:p>
            </c:rich>
          </c:tx>
          <c:layout>
            <c:manualLayout>
              <c:xMode val="edge"/>
              <c:yMode val="edge"/>
              <c:x val="1.4040114929948671E-2"/>
              <c:y val="0.29152823820721357"/>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0533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r>
              <a:rPr lang="es-CO" b="1" dirty="0"/>
              <a:t>Momento de la Ocurrencia con relación a la terminación de la gestación. Año 2020</a:t>
            </a:r>
          </a:p>
        </c:rich>
      </c:tx>
      <c:layout>
        <c:manualLayout>
          <c:xMode val="edge"/>
          <c:yMode val="edge"/>
          <c:x val="0.11467013888888886"/>
          <c:y val="3.3524904214559385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Hoja1!$J$103:$J$105</c:f>
              <c:strCache>
                <c:ptCount val="3"/>
                <c:pt idx="0">
                  <c:v>Antes</c:v>
                </c:pt>
                <c:pt idx="1">
                  <c:v>Durante</c:v>
                </c:pt>
                <c:pt idx="2">
                  <c:v>Después</c:v>
                </c:pt>
              </c:strCache>
            </c:strRef>
          </c:cat>
          <c:val>
            <c:numRef>
              <c:f>Hoja1!$O$103:$O$105</c:f>
              <c:numCache>
                <c:formatCode>General</c:formatCode>
                <c:ptCount val="3"/>
                <c:pt idx="0">
                  <c:v>37</c:v>
                </c:pt>
                <c:pt idx="1">
                  <c:v>17</c:v>
                </c:pt>
                <c:pt idx="2">
                  <c:v>29</c:v>
                </c:pt>
              </c:numCache>
            </c:numRef>
          </c:val>
          <c:extLst xmlns:c16r2="http://schemas.microsoft.com/office/drawing/2015/06/chart">
            <c:ext xmlns:c16="http://schemas.microsoft.com/office/drawing/2014/chart" uri="{C3380CC4-5D6E-409C-BE32-E72D297353CC}">
              <c16:uniqueId val="{00000000-EBBA-4774-86BF-638D3219863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r>
              <a:rPr lang="es-CO" b="1" dirty="0"/>
              <a:t>Momento de la Ocurrencia con relación a la terminación de la gestación. Año </a:t>
            </a:r>
            <a:r>
              <a:rPr lang="es-CO" b="1" dirty="0" smtClean="0"/>
              <a:t>2021</a:t>
            </a:r>
            <a:endParaRPr lang="es-CO" b="1" dirty="0"/>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Hoja1!$J$103:$J$105</c:f>
              <c:strCache>
                <c:ptCount val="3"/>
                <c:pt idx="0">
                  <c:v>Antes</c:v>
                </c:pt>
                <c:pt idx="1">
                  <c:v>Durante</c:v>
                </c:pt>
                <c:pt idx="2">
                  <c:v>Después</c:v>
                </c:pt>
              </c:strCache>
            </c:strRef>
          </c:cat>
          <c:val>
            <c:numRef>
              <c:f>Hoja1!$P$103:$P$105</c:f>
              <c:numCache>
                <c:formatCode>General</c:formatCode>
                <c:ptCount val="3"/>
                <c:pt idx="0">
                  <c:v>8</c:v>
                </c:pt>
                <c:pt idx="1">
                  <c:v>10</c:v>
                </c:pt>
                <c:pt idx="2">
                  <c:v>7</c:v>
                </c:pt>
              </c:numCache>
            </c:numRef>
          </c:val>
          <c:extLst xmlns:c16r2="http://schemas.microsoft.com/office/drawing/2015/06/chart">
            <c:ext xmlns:c16="http://schemas.microsoft.com/office/drawing/2014/chart" uri="{C3380CC4-5D6E-409C-BE32-E72D297353CC}">
              <c16:uniqueId val="{00000000-EBBA-4774-86BF-638D3219863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Hoja1!$O$147</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Hoja1!$K$148:$K$153</c:f>
              <c:strCache>
                <c:ptCount val="6"/>
                <c:pt idx="0">
                  <c:v>Falla Cardiaca</c:v>
                </c:pt>
                <c:pt idx="1">
                  <c:v>Falla Renal</c:v>
                </c:pt>
                <c:pt idx="2">
                  <c:v>Falla Hepática</c:v>
                </c:pt>
                <c:pt idx="3">
                  <c:v>Falla Cerebral</c:v>
                </c:pt>
                <c:pt idx="4">
                  <c:v>Falla Respiratoria</c:v>
                </c:pt>
                <c:pt idx="5">
                  <c:v>Falla Coagulación/Hematológica</c:v>
                </c:pt>
              </c:strCache>
            </c:strRef>
          </c:cat>
          <c:val>
            <c:numRef>
              <c:f>Hoja1!$O$148:$O$153</c:f>
              <c:numCache>
                <c:formatCode>General</c:formatCode>
                <c:ptCount val="6"/>
                <c:pt idx="0">
                  <c:v>12</c:v>
                </c:pt>
                <c:pt idx="1">
                  <c:v>8</c:v>
                </c:pt>
                <c:pt idx="2">
                  <c:v>10</c:v>
                </c:pt>
                <c:pt idx="4">
                  <c:v>4</c:v>
                </c:pt>
                <c:pt idx="5">
                  <c:v>14</c:v>
                </c:pt>
              </c:numCache>
            </c:numRef>
          </c:val>
        </c:ser>
        <c:ser>
          <c:idx val="1"/>
          <c:order val="1"/>
          <c:tx>
            <c:strRef>
              <c:f>Hoja1!$P$147</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Hoja1!$K$148:$K$153</c:f>
              <c:strCache>
                <c:ptCount val="6"/>
                <c:pt idx="0">
                  <c:v>Falla Cardiaca</c:v>
                </c:pt>
                <c:pt idx="1">
                  <c:v>Falla Renal</c:v>
                </c:pt>
                <c:pt idx="2">
                  <c:v>Falla Hepática</c:v>
                </c:pt>
                <c:pt idx="3">
                  <c:v>Falla Cerebral</c:v>
                </c:pt>
                <c:pt idx="4">
                  <c:v>Falla Respiratoria</c:v>
                </c:pt>
                <c:pt idx="5">
                  <c:v>Falla Coagulación/Hematológica</c:v>
                </c:pt>
              </c:strCache>
            </c:strRef>
          </c:cat>
          <c:val>
            <c:numRef>
              <c:f>Hoja1!$P$148:$P$153</c:f>
              <c:numCache>
                <c:formatCode>General</c:formatCode>
                <c:ptCount val="6"/>
                <c:pt idx="0">
                  <c:v>29</c:v>
                </c:pt>
                <c:pt idx="1">
                  <c:v>4</c:v>
                </c:pt>
                <c:pt idx="2">
                  <c:v>13</c:v>
                </c:pt>
                <c:pt idx="3">
                  <c:v>1</c:v>
                </c:pt>
                <c:pt idx="5">
                  <c:v>9</c:v>
                </c:pt>
              </c:numCache>
            </c:numRef>
          </c:val>
        </c:ser>
        <c:ser>
          <c:idx val="2"/>
          <c:order val="2"/>
          <c:tx>
            <c:strRef>
              <c:f>Hoja1!$Q$147</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Hoja1!$K$148:$K$153</c:f>
              <c:strCache>
                <c:ptCount val="6"/>
                <c:pt idx="0">
                  <c:v>Falla Cardiaca</c:v>
                </c:pt>
                <c:pt idx="1">
                  <c:v>Falla Renal</c:v>
                </c:pt>
                <c:pt idx="2">
                  <c:v>Falla Hepática</c:v>
                </c:pt>
                <c:pt idx="3">
                  <c:v>Falla Cerebral</c:v>
                </c:pt>
                <c:pt idx="4">
                  <c:v>Falla Respiratoria</c:v>
                </c:pt>
                <c:pt idx="5">
                  <c:v>Falla Coagulación/Hematológica</c:v>
                </c:pt>
              </c:strCache>
            </c:strRef>
          </c:cat>
          <c:val>
            <c:numRef>
              <c:f>Hoja1!$Q$148:$Q$153</c:f>
              <c:numCache>
                <c:formatCode>General</c:formatCode>
                <c:ptCount val="6"/>
                <c:pt idx="0">
                  <c:v>19</c:v>
                </c:pt>
                <c:pt idx="1">
                  <c:v>3</c:v>
                </c:pt>
                <c:pt idx="2">
                  <c:v>5</c:v>
                </c:pt>
                <c:pt idx="3">
                  <c:v>1</c:v>
                </c:pt>
                <c:pt idx="4">
                  <c:v>2</c:v>
                </c:pt>
                <c:pt idx="5">
                  <c:v>6</c:v>
                </c:pt>
              </c:numCache>
            </c:numRef>
          </c:val>
        </c:ser>
        <c:dLbls>
          <c:showLegendKey val="0"/>
          <c:showVal val="0"/>
          <c:showCatName val="0"/>
          <c:showSerName val="0"/>
          <c:showPercent val="0"/>
          <c:showBubbleSize val="0"/>
        </c:dLbls>
        <c:gapWidth val="30"/>
        <c:axId val="-1405345200"/>
        <c:axId val="-1405344656"/>
      </c:barChart>
      <c:catAx>
        <c:axId val="-1405345200"/>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s-ES" sz="1050" b="1" i="0" u="none" strike="noStrike" baseline="0" dirty="0" smtClean="0"/>
                  <a:t>Relacionados con disfunción de órgano</a:t>
                </a:r>
                <a:endParaRPr lang="es-CO" b="1" dirty="0"/>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05344656"/>
        <c:crosses val="autoZero"/>
        <c:auto val="1"/>
        <c:lblAlgn val="ctr"/>
        <c:lblOffset val="100"/>
        <c:noMultiLvlLbl val="0"/>
      </c:catAx>
      <c:valAx>
        <c:axId val="-1405344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0534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Hoja1!$N$111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Hoja1!$J$112:$J$116</c:f>
              <c:strCache>
                <c:ptCount val="5"/>
                <c:pt idx="0">
                  <c:v>Eclampsia</c:v>
                </c:pt>
                <c:pt idx="1">
                  <c:v>Preeclamsia severa</c:v>
                </c:pt>
                <c:pt idx="2">
                  <c:v>Sepsis o infección sistemica severa</c:v>
                </c:pt>
                <c:pt idx="3">
                  <c:v>Hemorragia obstetrica severa</c:v>
                </c:pt>
                <c:pt idx="4">
                  <c:v>Ruptura uterina</c:v>
                </c:pt>
              </c:strCache>
            </c:strRef>
          </c:cat>
          <c:val>
            <c:numRef>
              <c:f>Hoja1!$N$112:$N$116</c:f>
              <c:numCache>
                <c:formatCode>General</c:formatCode>
                <c:ptCount val="5"/>
                <c:pt idx="0">
                  <c:v>1</c:v>
                </c:pt>
                <c:pt idx="1">
                  <c:v>28</c:v>
                </c:pt>
                <c:pt idx="2">
                  <c:v>6</c:v>
                </c:pt>
                <c:pt idx="3">
                  <c:v>24</c:v>
                </c:pt>
                <c:pt idx="4">
                  <c:v>1</c:v>
                </c:pt>
              </c:numCache>
            </c:numRef>
          </c:val>
        </c:ser>
        <c:ser>
          <c:idx val="1"/>
          <c:order val="1"/>
          <c:tx>
            <c:strRef>
              <c:f>Hoja1!$O$111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Hoja1!$J$112:$J$116</c:f>
              <c:strCache>
                <c:ptCount val="5"/>
                <c:pt idx="0">
                  <c:v>Eclampsia</c:v>
                </c:pt>
                <c:pt idx="1">
                  <c:v>Preeclamsia severa</c:v>
                </c:pt>
                <c:pt idx="2">
                  <c:v>Sepsis o infección sistemica severa</c:v>
                </c:pt>
                <c:pt idx="3">
                  <c:v>Hemorragia obstetrica severa</c:v>
                </c:pt>
                <c:pt idx="4">
                  <c:v>Ruptura uterina</c:v>
                </c:pt>
              </c:strCache>
            </c:strRef>
          </c:cat>
          <c:val>
            <c:numRef>
              <c:f>Hoja1!$O$112:$O$116</c:f>
              <c:numCache>
                <c:formatCode>General</c:formatCode>
                <c:ptCount val="5"/>
                <c:pt idx="1">
                  <c:v>44</c:v>
                </c:pt>
                <c:pt idx="2">
                  <c:v>6</c:v>
                </c:pt>
                <c:pt idx="3">
                  <c:v>34</c:v>
                </c:pt>
              </c:numCache>
            </c:numRef>
          </c:val>
        </c:ser>
        <c:ser>
          <c:idx val="2"/>
          <c:order val="2"/>
          <c:tx>
            <c:strRef>
              <c:f>Hoja1!$P$111</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Hoja1!$J$112:$J$116</c:f>
              <c:strCache>
                <c:ptCount val="5"/>
                <c:pt idx="0">
                  <c:v>Eclampsia</c:v>
                </c:pt>
                <c:pt idx="1">
                  <c:v>Preeclamsia severa</c:v>
                </c:pt>
                <c:pt idx="2">
                  <c:v>Sepsis o infección sistemica severa</c:v>
                </c:pt>
                <c:pt idx="3">
                  <c:v>Hemorragia obstetrica severa</c:v>
                </c:pt>
                <c:pt idx="4">
                  <c:v>Ruptura uterina</c:v>
                </c:pt>
              </c:strCache>
            </c:strRef>
          </c:cat>
          <c:val>
            <c:numRef>
              <c:f>Hoja1!$P$112:$P$116</c:f>
              <c:numCache>
                <c:formatCode>General</c:formatCode>
                <c:ptCount val="5"/>
                <c:pt idx="1">
                  <c:v>13</c:v>
                </c:pt>
                <c:pt idx="3">
                  <c:v>12</c:v>
                </c:pt>
              </c:numCache>
            </c:numRef>
          </c:val>
        </c:ser>
        <c:dLbls>
          <c:showLegendKey val="0"/>
          <c:showVal val="0"/>
          <c:showCatName val="0"/>
          <c:showSerName val="0"/>
          <c:showPercent val="0"/>
          <c:showBubbleSize val="0"/>
        </c:dLbls>
        <c:gapWidth val="30"/>
        <c:axId val="-1405344112"/>
        <c:axId val="-1329063504"/>
      </c:barChart>
      <c:catAx>
        <c:axId val="-1405344112"/>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sz="1100" b="1" i="0" u="none" strike="noStrike" baseline="0" dirty="0" smtClean="0"/>
                  <a:t>Relacionados con enfermedad específica</a:t>
                </a:r>
                <a:endParaRPr lang="es-CO" b="1" dirty="0"/>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29063504"/>
        <c:crosses val="autoZero"/>
        <c:auto val="1"/>
        <c:lblAlgn val="ctr"/>
        <c:lblOffset val="100"/>
        <c:noMultiLvlLbl val="0"/>
      </c:catAx>
      <c:valAx>
        <c:axId val="-1329063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0534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FC3BB-D18D-4CFF-B10B-29485BDF08D4}" type="doc">
      <dgm:prSet loTypeId="urn:microsoft.com/office/officeart/2005/8/layout/hList7" loCatId="relationship" qsTypeId="urn:microsoft.com/office/officeart/2005/8/quickstyle/simple5" qsCatId="simple" csTypeId="urn:microsoft.com/office/officeart/2005/8/colors/colorful5" csCatId="colorful" phldr="1"/>
      <dgm:spPr/>
    </dgm:pt>
    <dgm:pt modelId="{A367B637-239C-4C15-A87C-A07B047D77AE}">
      <dgm:prSet phldrT="[Texto]"/>
      <dgm:spPr/>
      <dgm:t>
        <a:bodyPr/>
        <a:lstStyle/>
        <a:p>
          <a:r>
            <a:rPr lang="es-CO" dirty="0" smtClean="0"/>
            <a:t>Morbilidad Materna Extrema</a:t>
          </a:r>
        </a:p>
        <a:p>
          <a:r>
            <a:rPr lang="es-CO" dirty="0" smtClean="0"/>
            <a:t>Individual</a:t>
          </a:r>
        </a:p>
        <a:p>
          <a:r>
            <a:rPr lang="es-CO" dirty="0" smtClean="0"/>
            <a:t>(Ficha 549)</a:t>
          </a:r>
          <a:endParaRPr lang="es-CO" dirty="0"/>
        </a:p>
      </dgm:t>
    </dgm:pt>
    <dgm:pt modelId="{05F20410-1A27-4F91-A9E8-92FDB0A5E575}" type="sibTrans" cxnId="{C800DA44-A671-4514-9815-865D13EC2977}">
      <dgm:prSet/>
      <dgm:spPr/>
      <dgm:t>
        <a:bodyPr/>
        <a:lstStyle/>
        <a:p>
          <a:endParaRPr lang="es-CO"/>
        </a:p>
      </dgm:t>
    </dgm:pt>
    <dgm:pt modelId="{4F83FBD5-2E0D-4FDA-B291-8731A28320D6}" type="parTrans" cxnId="{C800DA44-A671-4514-9815-865D13EC2977}">
      <dgm:prSet/>
      <dgm:spPr/>
      <dgm:t>
        <a:bodyPr/>
        <a:lstStyle/>
        <a:p>
          <a:endParaRPr lang="es-CO"/>
        </a:p>
      </dgm:t>
    </dgm:pt>
    <dgm:pt modelId="{DB59D2BF-A211-4BBA-90E8-EE16D077CE49}" type="pres">
      <dgm:prSet presAssocID="{BD1FC3BB-D18D-4CFF-B10B-29485BDF08D4}" presName="Name0" presStyleCnt="0">
        <dgm:presLayoutVars>
          <dgm:dir/>
          <dgm:resizeHandles val="exact"/>
        </dgm:presLayoutVars>
      </dgm:prSet>
      <dgm:spPr/>
    </dgm:pt>
    <dgm:pt modelId="{ED815668-7C4F-4185-B57C-6D600BBA2176}" type="pres">
      <dgm:prSet presAssocID="{BD1FC3BB-D18D-4CFF-B10B-29485BDF08D4}" presName="fgShape" presStyleLbl="fgShp" presStyleIdx="0" presStyleCnt="1"/>
      <dgm:spPr/>
    </dgm:pt>
    <dgm:pt modelId="{97DCC14C-C979-44EC-9E89-6D70B0CC9DA8}" type="pres">
      <dgm:prSet presAssocID="{BD1FC3BB-D18D-4CFF-B10B-29485BDF08D4}" presName="linComp" presStyleCnt="0"/>
      <dgm:spPr/>
    </dgm:pt>
    <dgm:pt modelId="{C5418832-E58C-4965-B131-C0B394F0B47F}" type="pres">
      <dgm:prSet presAssocID="{A367B637-239C-4C15-A87C-A07B047D77AE}" presName="compNode" presStyleCnt="0"/>
      <dgm:spPr/>
    </dgm:pt>
    <dgm:pt modelId="{B972325A-55CF-4DEB-B306-05C7CBEFA67C}" type="pres">
      <dgm:prSet presAssocID="{A367B637-239C-4C15-A87C-A07B047D77AE}" presName="bkgdShape" presStyleLbl="node1" presStyleIdx="0" presStyleCnt="1" custLinFactNeighborX="15564" custLinFactNeighborY="-963"/>
      <dgm:spPr/>
      <dgm:t>
        <a:bodyPr/>
        <a:lstStyle/>
        <a:p>
          <a:endParaRPr lang="es-CO"/>
        </a:p>
      </dgm:t>
    </dgm:pt>
    <dgm:pt modelId="{BFA98C40-13EC-421B-AAA6-C30456077B2C}" type="pres">
      <dgm:prSet presAssocID="{A367B637-239C-4C15-A87C-A07B047D77AE}" presName="nodeTx" presStyleLbl="node1" presStyleIdx="0" presStyleCnt="1">
        <dgm:presLayoutVars>
          <dgm:bulletEnabled val="1"/>
        </dgm:presLayoutVars>
      </dgm:prSet>
      <dgm:spPr/>
      <dgm:t>
        <a:bodyPr/>
        <a:lstStyle/>
        <a:p>
          <a:endParaRPr lang="es-CO"/>
        </a:p>
      </dgm:t>
    </dgm:pt>
    <dgm:pt modelId="{A70C36DF-306C-429C-A39A-132E60AE2EFD}" type="pres">
      <dgm:prSet presAssocID="{A367B637-239C-4C15-A87C-A07B047D77AE}" presName="invisiNode" presStyleLbl="node1" presStyleIdx="0" presStyleCnt="1"/>
      <dgm:spPr/>
    </dgm:pt>
    <dgm:pt modelId="{28221D01-6CE9-4948-B450-2D86C874E207}" type="pres">
      <dgm:prSet presAssocID="{A367B637-239C-4C15-A87C-A07B047D77AE}" presName="imagNode" presStyleLbl="fgImgPlace1" presStyleIdx="0" presStyleCnt="1" custLinFactNeighborX="221" custLinFactNeighborY="265"/>
      <dgm:spPr>
        <a:blipFill rotWithShape="1">
          <a:blip xmlns:r="http://schemas.openxmlformats.org/officeDocument/2006/relationships" r:embed="rId1"/>
          <a:stretch>
            <a:fillRect/>
          </a:stretch>
        </a:blipFill>
      </dgm:spPr>
    </dgm:pt>
  </dgm:ptLst>
  <dgm:cxnLst>
    <dgm:cxn modelId="{9A4577F4-A097-440C-BD18-D00150CFEA40}" type="presOf" srcId="{BD1FC3BB-D18D-4CFF-B10B-29485BDF08D4}" destId="{DB59D2BF-A211-4BBA-90E8-EE16D077CE49}" srcOrd="0" destOrd="0" presId="urn:microsoft.com/office/officeart/2005/8/layout/hList7"/>
    <dgm:cxn modelId="{C9A02CB0-EBE4-4534-BEFA-A381DB9AC9BC}" type="presOf" srcId="{A367B637-239C-4C15-A87C-A07B047D77AE}" destId="{B972325A-55CF-4DEB-B306-05C7CBEFA67C}" srcOrd="0" destOrd="0" presId="urn:microsoft.com/office/officeart/2005/8/layout/hList7"/>
    <dgm:cxn modelId="{A8B0174F-AA81-42DD-808B-02C5F3F6493A}" type="presOf" srcId="{A367B637-239C-4C15-A87C-A07B047D77AE}" destId="{BFA98C40-13EC-421B-AAA6-C30456077B2C}" srcOrd="1" destOrd="0" presId="urn:microsoft.com/office/officeart/2005/8/layout/hList7"/>
    <dgm:cxn modelId="{C800DA44-A671-4514-9815-865D13EC2977}" srcId="{BD1FC3BB-D18D-4CFF-B10B-29485BDF08D4}" destId="{A367B637-239C-4C15-A87C-A07B047D77AE}" srcOrd="0" destOrd="0" parTransId="{4F83FBD5-2E0D-4FDA-B291-8731A28320D6}" sibTransId="{05F20410-1A27-4F91-A9E8-92FDB0A5E575}"/>
    <dgm:cxn modelId="{4B97B9D0-D8CB-4248-B48B-92C91645242B}" type="presParOf" srcId="{DB59D2BF-A211-4BBA-90E8-EE16D077CE49}" destId="{ED815668-7C4F-4185-B57C-6D600BBA2176}" srcOrd="0" destOrd="0" presId="urn:microsoft.com/office/officeart/2005/8/layout/hList7"/>
    <dgm:cxn modelId="{D42E8A3F-D042-4BAC-B719-2AA1197FA0D4}" type="presParOf" srcId="{DB59D2BF-A211-4BBA-90E8-EE16D077CE49}" destId="{97DCC14C-C979-44EC-9E89-6D70B0CC9DA8}" srcOrd="1" destOrd="0" presId="urn:microsoft.com/office/officeart/2005/8/layout/hList7"/>
    <dgm:cxn modelId="{19100ACE-A296-4500-9EB7-FAD72168DAC8}" type="presParOf" srcId="{97DCC14C-C979-44EC-9E89-6D70B0CC9DA8}" destId="{C5418832-E58C-4965-B131-C0B394F0B47F}" srcOrd="0" destOrd="0" presId="urn:microsoft.com/office/officeart/2005/8/layout/hList7"/>
    <dgm:cxn modelId="{3788CE7B-14E0-4CB2-9023-859A62406234}" type="presParOf" srcId="{C5418832-E58C-4965-B131-C0B394F0B47F}" destId="{B972325A-55CF-4DEB-B306-05C7CBEFA67C}" srcOrd="0" destOrd="0" presId="urn:microsoft.com/office/officeart/2005/8/layout/hList7"/>
    <dgm:cxn modelId="{A2068DE6-3881-4FAA-AACC-C8130CF00435}" type="presParOf" srcId="{C5418832-E58C-4965-B131-C0B394F0B47F}" destId="{BFA98C40-13EC-421B-AAA6-C30456077B2C}" srcOrd="1" destOrd="0" presId="urn:microsoft.com/office/officeart/2005/8/layout/hList7"/>
    <dgm:cxn modelId="{E6C8E166-3B31-4E0E-82B2-F5BC7A583427}" type="presParOf" srcId="{C5418832-E58C-4965-B131-C0B394F0B47F}" destId="{A70C36DF-306C-429C-A39A-132E60AE2EFD}" srcOrd="2" destOrd="0" presId="urn:microsoft.com/office/officeart/2005/8/layout/hList7"/>
    <dgm:cxn modelId="{88067D8C-3D14-4589-A82E-6C63CBA9B031}" type="presParOf" srcId="{C5418832-E58C-4965-B131-C0B394F0B47F}" destId="{28221D01-6CE9-4948-B450-2D86C874E20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D885F-EF6F-4D56-BEA0-116A2062EB65}" type="datetimeFigureOut">
              <a:rPr lang="es-CO" smtClean="0"/>
              <a:t>21/04/2021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9BB9-4C25-466E-A4D9-CB163083CE4F}" type="slidenum">
              <a:rPr lang="es-CO" smtClean="0"/>
              <a:t>‹Nº›</a:t>
            </a:fld>
            <a:endParaRPr lang="es-CO"/>
          </a:p>
        </p:txBody>
      </p:sp>
    </p:spTree>
    <p:extLst>
      <p:ext uri="{BB962C8B-B14F-4D97-AF65-F5344CB8AC3E}">
        <p14:creationId xmlns:p14="http://schemas.microsoft.com/office/powerpoint/2010/main" val="289685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s.gov.co/buscador-eventos/Informesdeevento/MORBILIDAD%20MATERNA%20EXTREMA%202017.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hlinkClick r:id="rId3"/>
              </a:rPr>
              <a:t>https://www.ins.gov.co/buscador-eventos/Informesdeevento/MORBILIDAD%20MATERNA%20EXTREMA%202017.pdf</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a:t>
            </a:fld>
            <a:endParaRPr lang="es-CO" dirty="0"/>
          </a:p>
        </p:txBody>
      </p:sp>
    </p:spTree>
    <p:extLst>
      <p:ext uri="{BB962C8B-B14F-4D97-AF65-F5344CB8AC3E}">
        <p14:creationId xmlns:p14="http://schemas.microsoft.com/office/powerpoint/2010/main" val="28428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Organización Mundial de la Salud. International </a:t>
            </a:r>
            <a:r>
              <a:rPr lang="es-ES" dirty="0" err="1" smtClean="0"/>
              <a:t>statistical</a:t>
            </a:r>
            <a:r>
              <a:rPr lang="es-ES" dirty="0" smtClean="0"/>
              <a:t> </a:t>
            </a:r>
            <a:r>
              <a:rPr lang="es-ES" dirty="0" err="1" smtClean="0"/>
              <a:t>classification</a:t>
            </a:r>
            <a:r>
              <a:rPr lang="es-ES" dirty="0" smtClean="0"/>
              <a:t> of </a:t>
            </a:r>
            <a:r>
              <a:rPr lang="es-ES" dirty="0" err="1" smtClean="0"/>
              <a:t>diseases</a:t>
            </a:r>
            <a:r>
              <a:rPr lang="es-ES" dirty="0" smtClean="0"/>
              <a:t> and </a:t>
            </a:r>
            <a:r>
              <a:rPr lang="es-ES" dirty="0" err="1" smtClean="0"/>
              <a:t>related</a:t>
            </a:r>
            <a:r>
              <a:rPr lang="es-ES" dirty="0" smtClean="0"/>
              <a:t> </a:t>
            </a:r>
            <a:r>
              <a:rPr lang="es-ES" dirty="0" err="1" smtClean="0"/>
              <a:t>health</a:t>
            </a:r>
            <a:r>
              <a:rPr lang="es-ES" dirty="0" smtClean="0"/>
              <a:t> </a:t>
            </a:r>
            <a:r>
              <a:rPr lang="es-ES" dirty="0" err="1" smtClean="0"/>
              <a:t>problems</a:t>
            </a:r>
            <a:r>
              <a:rPr lang="es-ES" dirty="0" smtClean="0"/>
              <a:t> CIE10: manual de instrucción. 10ma revisión. Edita OMS </a:t>
            </a:r>
            <a:r>
              <a:rPr lang="es-ES" dirty="0" err="1" smtClean="0"/>
              <a:t>Genova</a:t>
            </a:r>
            <a:r>
              <a:rPr lang="es-ES" dirty="0" smtClean="0"/>
              <a:t> –Suiza. 2011; 2: 152. 2. </a:t>
            </a:r>
          </a:p>
          <a:p>
            <a:endParaRPr lang="es-ES" smtClean="0"/>
          </a:p>
          <a:p>
            <a:r>
              <a:rPr lang="es-ES" smtClean="0"/>
              <a:t>Naciones </a:t>
            </a:r>
            <a:r>
              <a:rPr lang="es-ES" dirty="0" smtClean="0"/>
              <a:t>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24</a:t>
            </a:fld>
            <a:endParaRPr lang="es-CO" dirty="0"/>
          </a:p>
        </p:txBody>
      </p:sp>
    </p:spTree>
    <p:extLst>
      <p:ext uri="{BB962C8B-B14F-4D97-AF65-F5344CB8AC3E}">
        <p14:creationId xmlns:p14="http://schemas.microsoft.com/office/powerpoint/2010/main" val="69931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Organización Mundial de la Salud. International </a:t>
            </a:r>
            <a:r>
              <a:rPr lang="es-ES" dirty="0" err="1" smtClean="0"/>
              <a:t>statistical</a:t>
            </a:r>
            <a:r>
              <a:rPr lang="es-ES" dirty="0" smtClean="0"/>
              <a:t> </a:t>
            </a:r>
            <a:r>
              <a:rPr lang="es-ES" dirty="0" err="1" smtClean="0"/>
              <a:t>classification</a:t>
            </a:r>
            <a:r>
              <a:rPr lang="es-ES" dirty="0" smtClean="0"/>
              <a:t> of </a:t>
            </a:r>
            <a:r>
              <a:rPr lang="es-ES" dirty="0" err="1" smtClean="0"/>
              <a:t>diseases</a:t>
            </a:r>
            <a:r>
              <a:rPr lang="es-ES" dirty="0" smtClean="0"/>
              <a:t> and </a:t>
            </a:r>
            <a:r>
              <a:rPr lang="es-ES" dirty="0" err="1" smtClean="0"/>
              <a:t>related</a:t>
            </a:r>
            <a:r>
              <a:rPr lang="es-ES" dirty="0" smtClean="0"/>
              <a:t> </a:t>
            </a:r>
            <a:r>
              <a:rPr lang="es-ES" dirty="0" err="1" smtClean="0"/>
              <a:t>health</a:t>
            </a:r>
            <a:r>
              <a:rPr lang="es-ES" dirty="0" smtClean="0"/>
              <a:t> </a:t>
            </a:r>
            <a:r>
              <a:rPr lang="es-ES" dirty="0" err="1" smtClean="0"/>
              <a:t>problems</a:t>
            </a:r>
            <a:r>
              <a:rPr lang="es-ES" dirty="0" smtClean="0"/>
              <a:t> CIE10: manual de instrucción. 10ma revisión. Edita OMS </a:t>
            </a:r>
            <a:r>
              <a:rPr lang="es-ES" dirty="0" err="1" smtClean="0"/>
              <a:t>Genova</a:t>
            </a:r>
            <a:r>
              <a:rPr lang="es-ES" dirty="0" smtClean="0"/>
              <a:t> –Suiza. 2011; 2: 152. 2. </a:t>
            </a:r>
          </a:p>
          <a:p>
            <a:endParaRPr lang="es-ES" dirty="0" smtClean="0"/>
          </a:p>
          <a:p>
            <a:r>
              <a:rPr lang="es-ES" dirty="0" smtClean="0"/>
              <a:t>Naciones 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25</a:t>
            </a:fld>
            <a:endParaRPr lang="es-CO" dirty="0"/>
          </a:p>
        </p:txBody>
      </p:sp>
    </p:spTree>
    <p:extLst>
      <p:ext uri="{BB962C8B-B14F-4D97-AF65-F5344CB8AC3E}">
        <p14:creationId xmlns:p14="http://schemas.microsoft.com/office/powerpoint/2010/main" val="181488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Organización Mundial de la Salud. International </a:t>
            </a:r>
            <a:r>
              <a:rPr lang="es-ES" dirty="0" err="1" smtClean="0"/>
              <a:t>statistical</a:t>
            </a:r>
            <a:r>
              <a:rPr lang="es-ES" dirty="0" smtClean="0"/>
              <a:t> </a:t>
            </a:r>
            <a:r>
              <a:rPr lang="es-ES" dirty="0" err="1" smtClean="0"/>
              <a:t>classification</a:t>
            </a:r>
            <a:r>
              <a:rPr lang="es-ES" dirty="0" smtClean="0"/>
              <a:t> of </a:t>
            </a:r>
            <a:r>
              <a:rPr lang="es-ES" dirty="0" err="1" smtClean="0"/>
              <a:t>diseases</a:t>
            </a:r>
            <a:r>
              <a:rPr lang="es-ES" dirty="0" smtClean="0"/>
              <a:t> and </a:t>
            </a:r>
            <a:r>
              <a:rPr lang="es-ES" dirty="0" err="1" smtClean="0"/>
              <a:t>related</a:t>
            </a:r>
            <a:r>
              <a:rPr lang="es-ES" dirty="0" smtClean="0"/>
              <a:t> </a:t>
            </a:r>
            <a:r>
              <a:rPr lang="es-ES" dirty="0" err="1" smtClean="0"/>
              <a:t>health</a:t>
            </a:r>
            <a:r>
              <a:rPr lang="es-ES" dirty="0" smtClean="0"/>
              <a:t> </a:t>
            </a:r>
            <a:r>
              <a:rPr lang="es-ES" dirty="0" err="1" smtClean="0"/>
              <a:t>problems</a:t>
            </a:r>
            <a:r>
              <a:rPr lang="es-ES" dirty="0" smtClean="0"/>
              <a:t> CIE10: manual de instrucción. 10ma revisión. Edita OMS </a:t>
            </a:r>
            <a:r>
              <a:rPr lang="es-ES" dirty="0" err="1" smtClean="0"/>
              <a:t>Genova</a:t>
            </a:r>
            <a:r>
              <a:rPr lang="es-ES" dirty="0" smtClean="0"/>
              <a:t> –Suiza. 2011; 2: 152. 2. </a:t>
            </a:r>
          </a:p>
          <a:p>
            <a:endParaRPr lang="es-ES" dirty="0" smtClean="0"/>
          </a:p>
          <a:p>
            <a:r>
              <a:rPr lang="es-ES" dirty="0" smtClean="0"/>
              <a:t>Naciones 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26</a:t>
            </a:fld>
            <a:endParaRPr lang="es-CO" dirty="0"/>
          </a:p>
        </p:txBody>
      </p:sp>
    </p:spTree>
    <p:extLst>
      <p:ext uri="{BB962C8B-B14F-4D97-AF65-F5344CB8AC3E}">
        <p14:creationId xmlns:p14="http://schemas.microsoft.com/office/powerpoint/2010/main" val="347540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Organización Mundial de la Salud. International </a:t>
            </a:r>
            <a:r>
              <a:rPr lang="es-ES" dirty="0" err="1" smtClean="0"/>
              <a:t>statistical</a:t>
            </a:r>
            <a:r>
              <a:rPr lang="es-ES" dirty="0" smtClean="0"/>
              <a:t> </a:t>
            </a:r>
            <a:r>
              <a:rPr lang="es-ES" dirty="0" err="1" smtClean="0"/>
              <a:t>classification</a:t>
            </a:r>
            <a:r>
              <a:rPr lang="es-ES" dirty="0" smtClean="0"/>
              <a:t> of </a:t>
            </a:r>
            <a:r>
              <a:rPr lang="es-ES" dirty="0" err="1" smtClean="0"/>
              <a:t>diseases</a:t>
            </a:r>
            <a:r>
              <a:rPr lang="es-ES" dirty="0" smtClean="0"/>
              <a:t> and </a:t>
            </a:r>
            <a:r>
              <a:rPr lang="es-ES" dirty="0" err="1" smtClean="0"/>
              <a:t>related</a:t>
            </a:r>
            <a:r>
              <a:rPr lang="es-ES" dirty="0" smtClean="0"/>
              <a:t> </a:t>
            </a:r>
            <a:r>
              <a:rPr lang="es-ES" dirty="0" err="1" smtClean="0"/>
              <a:t>health</a:t>
            </a:r>
            <a:r>
              <a:rPr lang="es-ES" dirty="0" smtClean="0"/>
              <a:t> </a:t>
            </a:r>
            <a:r>
              <a:rPr lang="es-ES" dirty="0" err="1" smtClean="0"/>
              <a:t>problems</a:t>
            </a:r>
            <a:r>
              <a:rPr lang="es-ES" dirty="0" smtClean="0"/>
              <a:t> CIE10: manual de instrucción. 10ma revisión. Edita OMS </a:t>
            </a:r>
            <a:r>
              <a:rPr lang="es-ES" dirty="0" err="1" smtClean="0"/>
              <a:t>Genova</a:t>
            </a:r>
            <a:r>
              <a:rPr lang="es-ES" dirty="0" smtClean="0"/>
              <a:t> –Suiza. 2011; 2: 152. 2. </a:t>
            </a:r>
          </a:p>
          <a:p>
            <a:endParaRPr lang="es-ES" dirty="0" smtClean="0"/>
          </a:p>
          <a:p>
            <a:r>
              <a:rPr lang="es-ES" dirty="0" smtClean="0"/>
              <a:t>Naciones 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27</a:t>
            </a:fld>
            <a:endParaRPr lang="es-CO" dirty="0"/>
          </a:p>
        </p:txBody>
      </p:sp>
    </p:spTree>
    <p:extLst>
      <p:ext uri="{BB962C8B-B14F-4D97-AF65-F5344CB8AC3E}">
        <p14:creationId xmlns:p14="http://schemas.microsoft.com/office/powerpoint/2010/main" val="402723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28</a:t>
            </a:fld>
            <a:endParaRPr lang="es-CO" dirty="0"/>
          </a:p>
        </p:txBody>
      </p:sp>
    </p:spTree>
    <p:extLst>
      <p:ext uri="{BB962C8B-B14F-4D97-AF65-F5344CB8AC3E}">
        <p14:creationId xmlns:p14="http://schemas.microsoft.com/office/powerpoint/2010/main" val="100438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29</a:t>
            </a:fld>
            <a:endParaRPr lang="es-CO" dirty="0"/>
          </a:p>
        </p:txBody>
      </p:sp>
    </p:spTree>
    <p:extLst>
      <p:ext uri="{BB962C8B-B14F-4D97-AF65-F5344CB8AC3E}">
        <p14:creationId xmlns:p14="http://schemas.microsoft.com/office/powerpoint/2010/main" val="1668348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30</a:t>
            </a:fld>
            <a:endParaRPr lang="es-CO" dirty="0"/>
          </a:p>
        </p:txBody>
      </p:sp>
    </p:spTree>
    <p:extLst>
      <p:ext uri="{BB962C8B-B14F-4D97-AF65-F5344CB8AC3E}">
        <p14:creationId xmlns:p14="http://schemas.microsoft.com/office/powerpoint/2010/main" val="411863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32</a:t>
            </a:fld>
            <a:endParaRPr lang="es-CO" dirty="0"/>
          </a:p>
        </p:txBody>
      </p:sp>
    </p:spTree>
    <p:extLst>
      <p:ext uri="{BB962C8B-B14F-4D97-AF65-F5344CB8AC3E}">
        <p14:creationId xmlns:p14="http://schemas.microsoft.com/office/powerpoint/2010/main" val="197129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33</a:t>
            </a:fld>
            <a:endParaRPr lang="es-CO" dirty="0"/>
          </a:p>
        </p:txBody>
      </p:sp>
    </p:spTree>
    <p:extLst>
      <p:ext uri="{BB962C8B-B14F-4D97-AF65-F5344CB8AC3E}">
        <p14:creationId xmlns:p14="http://schemas.microsoft.com/office/powerpoint/2010/main" val="21511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34</a:t>
            </a:fld>
            <a:endParaRPr lang="es-CO" dirty="0"/>
          </a:p>
        </p:txBody>
      </p:sp>
    </p:spTree>
    <p:extLst>
      <p:ext uri="{BB962C8B-B14F-4D97-AF65-F5344CB8AC3E}">
        <p14:creationId xmlns:p14="http://schemas.microsoft.com/office/powerpoint/2010/main" val="332223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https://www.google.com/search?q=morbilidad+materna+extrema&amp;tbm=isch&amp;ved=2ahUKEwjw0I-x2I3wAhViXTABHZVPA68Q2-cCegQIABAA&amp;oq=morbilidad+materna+extrema&amp;gs_lcp=CgNpbWcQAzICCAAyAggAMgYIABAFEB4yBAgAEBgyBAgAEBgyBAgAEBgyBAgAEBgyBAgAEBgyBAgAEBgyBAgAEBg6BAgAEEM6CAgAELEDEIMBOgUIABCxAzoECCMQJzoGCAAQCBAeUOOq1wFYidHXAWCp0tcBaAFwAHgAgAGRAYgBgxqSAQQwLjI3mAEAoAEBqgELZ3dzLXdpei1pbWfAAQE&amp;sclient=img&amp;ei=Xj1_YPCpAeK6wbkPlZ-N-Ao&amp;bih=880&amp;biw=1920&amp;rlz=1C1UUXU_esCO939CO939#imgrc=S0pz0aI4qJUzNM</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4</a:t>
            </a:fld>
            <a:endParaRPr lang="es-CO" dirty="0"/>
          </a:p>
        </p:txBody>
      </p:sp>
    </p:spTree>
    <p:extLst>
      <p:ext uri="{BB962C8B-B14F-4D97-AF65-F5344CB8AC3E}">
        <p14:creationId xmlns:p14="http://schemas.microsoft.com/office/powerpoint/2010/main" val="331215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https://www.google.com/search?q=morbilidad+materna+extrema&amp;tbm=isch&amp;ved=2ahUKEwjw0I-x2I3wAhViXTABHZVPA68Q2-cCegQIABAA&amp;oq=morbilidad+materna+extrema&amp;gs_lcp=CgNpbWcQAzICCAAyAggAMgYIABAFEB4yBAgAEBgyBAgAEBgyBAgAEBgyBAgAEBgyBAgAEBgyBAgAEBgyBAgAEBg6BAgAEEM6CAgAELEDEIMBOgUIABCxAzoECCMQJzoGCAAQCBAeUOOq1wFYidHXAWCp0tcBaAFwAHgAgAGRAYgBgxqSAQQwLjI3mAEAoAEBqgELZ3dzLXdpei1pbWfAAQE&amp;sclient=img&amp;ei=Xj1_YPCpAeK6wbkPlZ-N-Ao&amp;bih=880&amp;biw=1920&amp;rlz=1C1UUXU_esCO939CO939#imgrc=S0pz0aI4qJUzNM</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5</a:t>
            </a:fld>
            <a:endParaRPr lang="es-CO" dirty="0"/>
          </a:p>
        </p:txBody>
      </p:sp>
    </p:spTree>
    <p:extLst>
      <p:ext uri="{BB962C8B-B14F-4D97-AF65-F5344CB8AC3E}">
        <p14:creationId xmlns:p14="http://schemas.microsoft.com/office/powerpoint/2010/main" val="25974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OPS. Plan de acción para acelerar la reducción de la mortalidad materna y la morbilidad materna grave. Estrategia de monitoreo y evaluación. 2012; (2009): 33.</a:t>
            </a:r>
            <a:endParaRPr lang="es-CO" dirty="0" smtClean="0"/>
          </a:p>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6</a:t>
            </a:fld>
            <a:endParaRPr lang="es-CO" dirty="0"/>
          </a:p>
        </p:txBody>
      </p:sp>
    </p:spTree>
    <p:extLst>
      <p:ext uri="{BB962C8B-B14F-4D97-AF65-F5344CB8AC3E}">
        <p14:creationId xmlns:p14="http://schemas.microsoft.com/office/powerpoint/2010/main" val="201067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F509BB9-4C25-466E-A4D9-CB163083CE4F}" type="slidenum">
              <a:rPr lang="es-CO" smtClean="0"/>
              <a:t>12</a:t>
            </a:fld>
            <a:endParaRPr lang="es-CO"/>
          </a:p>
        </p:txBody>
      </p:sp>
    </p:spTree>
    <p:extLst>
      <p:ext uri="{BB962C8B-B14F-4D97-AF65-F5344CB8AC3E}">
        <p14:creationId xmlns:p14="http://schemas.microsoft.com/office/powerpoint/2010/main" val="1583136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F509BB9-4C25-466E-A4D9-CB163083CE4F}" type="slidenum">
              <a:rPr lang="es-CO" smtClean="0"/>
              <a:t>14</a:t>
            </a:fld>
            <a:endParaRPr lang="es-CO"/>
          </a:p>
        </p:txBody>
      </p:sp>
    </p:spTree>
    <p:extLst>
      <p:ext uri="{BB962C8B-B14F-4D97-AF65-F5344CB8AC3E}">
        <p14:creationId xmlns:p14="http://schemas.microsoft.com/office/powerpoint/2010/main" val="73356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19</a:t>
            </a:fld>
            <a:endParaRPr lang="es-CO"/>
          </a:p>
        </p:txBody>
      </p:sp>
    </p:spTree>
    <p:extLst>
      <p:ext uri="{BB962C8B-B14F-4D97-AF65-F5344CB8AC3E}">
        <p14:creationId xmlns:p14="http://schemas.microsoft.com/office/powerpoint/2010/main" val="115752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Organización Mundial de la Salud. International </a:t>
            </a:r>
            <a:r>
              <a:rPr lang="es-ES" dirty="0" err="1" smtClean="0"/>
              <a:t>statistical</a:t>
            </a:r>
            <a:r>
              <a:rPr lang="es-ES" dirty="0" smtClean="0"/>
              <a:t> </a:t>
            </a:r>
            <a:r>
              <a:rPr lang="es-ES" dirty="0" err="1" smtClean="0"/>
              <a:t>classification</a:t>
            </a:r>
            <a:r>
              <a:rPr lang="es-ES" dirty="0" smtClean="0"/>
              <a:t> of </a:t>
            </a:r>
            <a:r>
              <a:rPr lang="es-ES" dirty="0" err="1" smtClean="0"/>
              <a:t>diseases</a:t>
            </a:r>
            <a:r>
              <a:rPr lang="es-ES" dirty="0" smtClean="0"/>
              <a:t> and </a:t>
            </a:r>
            <a:r>
              <a:rPr lang="es-ES" dirty="0" err="1" smtClean="0"/>
              <a:t>related</a:t>
            </a:r>
            <a:r>
              <a:rPr lang="es-ES" dirty="0" smtClean="0"/>
              <a:t> </a:t>
            </a:r>
            <a:r>
              <a:rPr lang="es-ES" dirty="0" err="1" smtClean="0"/>
              <a:t>health</a:t>
            </a:r>
            <a:r>
              <a:rPr lang="es-ES" dirty="0" smtClean="0"/>
              <a:t> </a:t>
            </a:r>
            <a:r>
              <a:rPr lang="es-ES" dirty="0" err="1" smtClean="0"/>
              <a:t>problems</a:t>
            </a:r>
            <a:r>
              <a:rPr lang="es-ES" dirty="0" smtClean="0"/>
              <a:t> CIE10: manual de instrucción. 10ma revisión. Edita OMS </a:t>
            </a:r>
            <a:r>
              <a:rPr lang="es-ES" dirty="0" err="1" smtClean="0"/>
              <a:t>Genova</a:t>
            </a:r>
            <a:r>
              <a:rPr lang="es-ES" dirty="0" smtClean="0"/>
              <a:t> –Suiza. 2011; 2: 152. 2. </a:t>
            </a:r>
          </a:p>
          <a:p>
            <a:endParaRPr lang="es-ES" dirty="0" smtClean="0"/>
          </a:p>
          <a:p>
            <a:r>
              <a:rPr lang="es-ES" dirty="0" smtClean="0"/>
              <a:t>Naciones 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22</a:t>
            </a:fld>
            <a:endParaRPr lang="es-CO" dirty="0"/>
          </a:p>
        </p:txBody>
      </p:sp>
    </p:spTree>
    <p:extLst>
      <p:ext uri="{BB962C8B-B14F-4D97-AF65-F5344CB8AC3E}">
        <p14:creationId xmlns:p14="http://schemas.microsoft.com/office/powerpoint/2010/main" val="153071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Organización Mundial de la Salud. International </a:t>
            </a:r>
            <a:r>
              <a:rPr lang="es-ES" dirty="0" err="1" smtClean="0"/>
              <a:t>statistical</a:t>
            </a:r>
            <a:r>
              <a:rPr lang="es-ES" dirty="0" smtClean="0"/>
              <a:t> </a:t>
            </a:r>
            <a:r>
              <a:rPr lang="es-ES" dirty="0" err="1" smtClean="0"/>
              <a:t>classification</a:t>
            </a:r>
            <a:r>
              <a:rPr lang="es-ES" dirty="0" smtClean="0"/>
              <a:t> of </a:t>
            </a:r>
            <a:r>
              <a:rPr lang="es-ES" dirty="0" err="1" smtClean="0"/>
              <a:t>diseases</a:t>
            </a:r>
            <a:r>
              <a:rPr lang="es-ES" dirty="0" smtClean="0"/>
              <a:t> and </a:t>
            </a:r>
            <a:r>
              <a:rPr lang="es-ES" dirty="0" err="1" smtClean="0"/>
              <a:t>related</a:t>
            </a:r>
            <a:r>
              <a:rPr lang="es-ES" dirty="0" smtClean="0"/>
              <a:t> </a:t>
            </a:r>
            <a:r>
              <a:rPr lang="es-ES" dirty="0" err="1" smtClean="0"/>
              <a:t>health</a:t>
            </a:r>
            <a:r>
              <a:rPr lang="es-ES" dirty="0" smtClean="0"/>
              <a:t> </a:t>
            </a:r>
            <a:r>
              <a:rPr lang="es-ES" dirty="0" err="1" smtClean="0"/>
              <a:t>problems</a:t>
            </a:r>
            <a:r>
              <a:rPr lang="es-ES" dirty="0" smtClean="0"/>
              <a:t> CIE10: manual de instrucción. 10ma revisión. Edita OMS </a:t>
            </a:r>
            <a:r>
              <a:rPr lang="es-ES" dirty="0" err="1" smtClean="0"/>
              <a:t>Genova</a:t>
            </a:r>
            <a:r>
              <a:rPr lang="es-ES" dirty="0" smtClean="0"/>
              <a:t> –Suiza. 2011; 2: 152. 2. </a:t>
            </a:r>
          </a:p>
          <a:p>
            <a:endParaRPr lang="es-ES" smtClean="0"/>
          </a:p>
          <a:p>
            <a:r>
              <a:rPr lang="es-ES" smtClean="0"/>
              <a:t>Naciones </a:t>
            </a:r>
            <a:r>
              <a:rPr lang="es-ES" dirty="0" smtClean="0"/>
              <a:t>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23</a:t>
            </a:fld>
            <a:endParaRPr lang="es-CO" dirty="0"/>
          </a:p>
        </p:txBody>
      </p:sp>
    </p:spTree>
    <p:extLst>
      <p:ext uri="{BB962C8B-B14F-4D97-AF65-F5344CB8AC3E}">
        <p14:creationId xmlns:p14="http://schemas.microsoft.com/office/powerpoint/2010/main" val="427369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92188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352386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032714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45179" y="277588"/>
            <a:ext cx="9584870" cy="914400"/>
          </a:xfrm>
        </p:spPr>
        <p:txBody>
          <a:bodyPr anchor="b">
            <a:normAutofit/>
          </a:bodyPr>
          <a:lstStyle>
            <a:lvl1pPr algn="l">
              <a:defRPr sz="2400"/>
            </a:lvl1pPr>
          </a:lstStyle>
          <a:p>
            <a:endParaRPr lang="es-CO" dirty="0"/>
          </a:p>
        </p:txBody>
      </p:sp>
      <p:sp>
        <p:nvSpPr>
          <p:cNvPr id="9" name="Marcador de texto 8"/>
          <p:cNvSpPr>
            <a:spLocks noGrp="1"/>
          </p:cNvSpPr>
          <p:nvPr>
            <p:ph type="body" sz="quarter" idx="13"/>
          </p:nvPr>
        </p:nvSpPr>
        <p:spPr>
          <a:xfrm>
            <a:off x="2253343" y="1520825"/>
            <a:ext cx="9584871" cy="5026932"/>
          </a:xfrm>
        </p:spPr>
        <p:txBody>
          <a:bodyPr/>
          <a:lstStyle>
            <a:lvl1pPr marL="0" indent="0">
              <a:buNone/>
              <a:defRPr sz="2400">
                <a:solidFill>
                  <a:schemeClr val="tx2">
                    <a:lumMod val="75000"/>
                  </a:schemeClr>
                </a:solidFill>
              </a:defRPr>
            </a:lvl1pPr>
            <a:lvl2pPr marL="457189" indent="0">
              <a:buNone/>
              <a:defRPr sz="2200">
                <a:solidFill>
                  <a:schemeClr val="tx2">
                    <a:lumMod val="75000"/>
                  </a:schemeClr>
                </a:solidFill>
              </a:defRPr>
            </a:lvl2pPr>
            <a:lvl3pPr marL="914377" indent="0">
              <a:buNone/>
              <a:defRPr>
                <a:solidFill>
                  <a:schemeClr val="tx2">
                    <a:lumMod val="75000"/>
                  </a:schemeClr>
                </a:solidFill>
              </a:defRPr>
            </a:lvl3pPr>
            <a:lvl4pPr marL="1371566" indent="0">
              <a:buNone/>
              <a:defRPr>
                <a:solidFill>
                  <a:schemeClr val="tx2">
                    <a:lumMod val="75000"/>
                  </a:schemeClr>
                </a:solidFill>
              </a:defRPr>
            </a:lvl4pPr>
            <a:lvl5pPr marL="1828755" indent="0">
              <a:buNone/>
              <a:defRPr>
                <a:solidFill>
                  <a:schemeClr val="tx2">
                    <a:lumMod val="7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403753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99785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516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58657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20509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347068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262004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32317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EA02C37-DBBE-4507-B6B0-3B7D71457A4D}" type="datetimeFigureOut">
              <a:rPr lang="es-ES" smtClean="0"/>
              <a:t>21/04/2021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250582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02C37-DBBE-4507-B6B0-3B7D71457A4D}" type="datetimeFigureOut">
              <a:rPr lang="es-ES" smtClean="0"/>
              <a:t>21/04/2021</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1D3E7-18E0-4A05-904F-3340FF588249}" type="slidenum">
              <a:rPr lang="es-ES" smtClean="0"/>
              <a:t>‹Nº›</a:t>
            </a:fld>
            <a:endParaRPr lang="es-ES" dirty="0"/>
          </a:p>
        </p:txBody>
      </p:sp>
    </p:spTree>
    <p:extLst>
      <p:ext uri="{BB962C8B-B14F-4D97-AF65-F5344CB8AC3E}">
        <p14:creationId xmlns:p14="http://schemas.microsoft.com/office/powerpoint/2010/main" val="334754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
            <a:ext cx="12195831" cy="6854057"/>
          </a:xfrm>
          <a:prstGeom prst="rect">
            <a:avLst/>
          </a:prstGeom>
        </p:spPr>
      </p:pic>
      <p:sp>
        <p:nvSpPr>
          <p:cNvPr id="5" name="CuadroTexto 4"/>
          <p:cNvSpPr txBox="1"/>
          <p:nvPr/>
        </p:nvSpPr>
        <p:spPr>
          <a:xfrm>
            <a:off x="2233281" y="4422795"/>
            <a:ext cx="7729268" cy="1200329"/>
          </a:xfrm>
          <a:prstGeom prst="rect">
            <a:avLst/>
          </a:prstGeom>
          <a:noFill/>
        </p:spPr>
        <p:txBody>
          <a:bodyPr wrap="square" rtlCol="0">
            <a:spAutoFit/>
          </a:bodyPr>
          <a:lstStyle/>
          <a:p>
            <a:pPr algn="ctr"/>
            <a:r>
              <a:rPr lang="es-ES" sz="3600" dirty="0" smtClean="0">
                <a:solidFill>
                  <a:schemeClr val="bg1"/>
                </a:solidFill>
                <a:latin typeface="Arial" panose="020B0604020202020204" pitchFamily="34" charset="0"/>
                <a:cs typeface="Arial" panose="020B0604020202020204" pitchFamily="34" charset="0"/>
              </a:rPr>
              <a:t>Secretaria de Salud y</a:t>
            </a:r>
          </a:p>
          <a:p>
            <a:pPr algn="ctr"/>
            <a:r>
              <a:rPr lang="es-ES" sz="3600" dirty="0" smtClean="0">
                <a:solidFill>
                  <a:schemeClr val="bg1"/>
                </a:solidFill>
                <a:latin typeface="Arial" panose="020B0604020202020204" pitchFamily="34" charset="0"/>
                <a:cs typeface="Arial" panose="020B0604020202020204" pitchFamily="34" charset="0"/>
              </a:rPr>
              <a:t> Protección Social</a:t>
            </a:r>
            <a:endParaRPr lang="es-E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86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6133" y="652326"/>
            <a:ext cx="9584870" cy="914400"/>
          </a:xfrm>
        </p:spPr>
        <p:txBody>
          <a:bodyPr>
            <a:noAutofit/>
          </a:bodyPr>
          <a:lstStyle/>
          <a:p>
            <a:pPr algn="ctr"/>
            <a:r>
              <a:rPr lang="es-ES" sz="3200" b="1" dirty="0" smtClean="0">
                <a:ln/>
                <a:solidFill>
                  <a:schemeClr val="accent4"/>
                </a:solidFill>
                <a:latin typeface="Arial" panose="020B0604020202020204" pitchFamily="34" charset="0"/>
                <a:cs typeface="Arial" panose="020B0604020202020204" pitchFamily="34" charset="0"/>
              </a:rPr>
              <a:t>Morbilidad Materna Extrema</a:t>
            </a:r>
            <a:endParaRPr lang="es-ES" sz="3200" b="1" dirty="0">
              <a:ln/>
              <a:solidFill>
                <a:schemeClr val="accent4"/>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30363" t="22744" r="15971" b="26073"/>
          <a:stretch/>
        </p:blipFill>
        <p:spPr>
          <a:xfrm>
            <a:off x="2166551" y="1894703"/>
            <a:ext cx="8073082" cy="4330970"/>
          </a:xfrm>
          <a:prstGeom prst="rect">
            <a:avLst/>
          </a:prstGeom>
        </p:spPr>
      </p:pic>
    </p:spTree>
    <p:extLst>
      <p:ext uri="{BB962C8B-B14F-4D97-AF65-F5344CB8AC3E}">
        <p14:creationId xmlns:p14="http://schemas.microsoft.com/office/powerpoint/2010/main" val="3964334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1" y="856891"/>
            <a:ext cx="9584870" cy="914400"/>
          </a:xfrm>
        </p:spPr>
        <p:txBody>
          <a:bodyPr>
            <a:noAutofit/>
          </a:bodyPr>
          <a:lstStyle/>
          <a:p>
            <a:pPr algn="ctr"/>
            <a:r>
              <a:rPr lang="es-ES" sz="3200" b="1" dirty="0" smtClean="0">
                <a:ln/>
                <a:solidFill>
                  <a:schemeClr val="accent4"/>
                </a:solidFill>
                <a:latin typeface="Arial" panose="020B0604020202020204" pitchFamily="34" charset="0"/>
                <a:cs typeface="Arial" panose="020B0604020202020204" pitchFamily="34" charset="0"/>
              </a:rPr>
              <a:t>Morbilidad Materna Extrema</a:t>
            </a:r>
            <a:endParaRPr lang="es-ES" sz="3200" b="1" dirty="0">
              <a:ln/>
              <a:solidFill>
                <a:schemeClr val="accent4"/>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30713" t="37624" r="41248" b="16235"/>
          <a:stretch/>
        </p:blipFill>
        <p:spPr>
          <a:xfrm>
            <a:off x="1548713" y="1935891"/>
            <a:ext cx="4084768" cy="3781168"/>
          </a:xfrm>
          <a:prstGeom prst="rect">
            <a:avLst/>
          </a:prstGeom>
        </p:spPr>
      </p:pic>
      <p:pic>
        <p:nvPicPr>
          <p:cNvPr id="4" name="Imagen 3"/>
          <p:cNvPicPr>
            <a:picLocks noChangeAspect="1"/>
          </p:cNvPicPr>
          <p:nvPr/>
        </p:nvPicPr>
        <p:blipFill rotWithShape="1">
          <a:blip r:embed="rId3"/>
          <a:srcRect l="54341" t="35721" r="16576" b="29039"/>
          <a:stretch/>
        </p:blipFill>
        <p:spPr>
          <a:xfrm>
            <a:off x="6351372" y="2067697"/>
            <a:ext cx="5000367" cy="3408207"/>
          </a:xfrm>
          <a:prstGeom prst="rect">
            <a:avLst/>
          </a:prstGeom>
        </p:spPr>
      </p:pic>
    </p:spTree>
    <p:extLst>
      <p:ext uri="{BB962C8B-B14F-4D97-AF65-F5344CB8AC3E}">
        <p14:creationId xmlns:p14="http://schemas.microsoft.com/office/powerpoint/2010/main" val="1455702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1" y="856891"/>
            <a:ext cx="9584870" cy="914400"/>
          </a:xfrm>
        </p:spPr>
        <p:txBody>
          <a:bodyPr>
            <a:noAutofit/>
          </a:bodyPr>
          <a:lstStyle/>
          <a:p>
            <a:pPr algn="ctr"/>
            <a:r>
              <a:rPr lang="es-ES" sz="3200" b="1" dirty="0" smtClean="0">
                <a:ln/>
                <a:solidFill>
                  <a:schemeClr val="accent4"/>
                </a:solidFill>
                <a:latin typeface="Arial" panose="020B0604020202020204" pitchFamily="34" charset="0"/>
                <a:cs typeface="Arial" panose="020B0604020202020204" pitchFamily="34" charset="0"/>
              </a:rPr>
              <a:t>Morbilidad Materna Extrema</a:t>
            </a:r>
            <a:endParaRPr lang="es-ES" sz="3200" b="1" dirty="0">
              <a:ln/>
              <a:solidFill>
                <a:schemeClr val="accent4"/>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3"/>
          <a:srcRect l="47292" t="53292" r="15651" b="9930"/>
          <a:stretch/>
        </p:blipFill>
        <p:spPr>
          <a:xfrm>
            <a:off x="6131291" y="2326152"/>
            <a:ext cx="5367645" cy="2996619"/>
          </a:xfrm>
          <a:prstGeom prst="rect">
            <a:avLst/>
          </a:prstGeom>
        </p:spPr>
      </p:pic>
      <p:sp>
        <p:nvSpPr>
          <p:cNvPr id="7" name="Rectángulo 6"/>
          <p:cNvSpPr/>
          <p:nvPr/>
        </p:nvSpPr>
        <p:spPr>
          <a:xfrm>
            <a:off x="1064381" y="2488149"/>
            <a:ext cx="4623334" cy="2834622"/>
          </a:xfrm>
          <a:prstGeom prst="rect">
            <a:avLst/>
          </a:prstGeom>
        </p:spPr>
        <p:txBody>
          <a:bodyPr wrap="square">
            <a:spAutoFit/>
          </a:bodyPr>
          <a:lstStyle/>
          <a:p>
            <a:pPr algn="just">
              <a:lnSpc>
                <a:spcPct val="110000"/>
              </a:lnSpc>
              <a:spcBef>
                <a:spcPts val="0"/>
              </a:spcBef>
            </a:pPr>
            <a:r>
              <a:rPr lang="es-CO" b="1" dirty="0" smtClean="0">
                <a:latin typeface="Arial" panose="020B0604020202020204" pitchFamily="34" charset="0"/>
                <a:cs typeface="Arial" panose="020B0604020202020204" pitchFamily="34" charset="0"/>
              </a:rPr>
              <a:t>AÑO 2021</a:t>
            </a:r>
          </a:p>
          <a:p>
            <a:pPr algn="just">
              <a:lnSpc>
                <a:spcPct val="110000"/>
              </a:lnSpc>
              <a:spcBef>
                <a:spcPts val="0"/>
              </a:spcBef>
            </a:pPr>
            <a:endParaRPr lang="es-CO" b="1" dirty="0" smtClean="0">
              <a:latin typeface="Arial" panose="020B0604020202020204" pitchFamily="34" charset="0"/>
              <a:cs typeface="Arial" panose="020B0604020202020204" pitchFamily="34" charset="0"/>
            </a:endParaRPr>
          </a:p>
          <a:p>
            <a:pPr algn="just">
              <a:lnSpc>
                <a:spcPct val="110000"/>
              </a:lnSpc>
              <a:spcBef>
                <a:spcPts val="0"/>
              </a:spcBef>
            </a:pPr>
            <a:r>
              <a:rPr lang="es-CO" b="1" dirty="0" smtClean="0">
                <a:latin typeface="Arial" panose="020B0604020202020204" pitchFamily="34" charset="0"/>
                <a:cs typeface="Arial" panose="020B0604020202020204" pitchFamily="34" charset="0"/>
              </a:rPr>
              <a:t>COLOMBIA</a:t>
            </a:r>
            <a:endParaRPr lang="es-CO" b="1" dirty="0">
              <a:latin typeface="Arial" panose="020B0604020202020204" pitchFamily="34" charset="0"/>
              <a:cs typeface="Arial" panose="020B0604020202020204" pitchFamily="34" charset="0"/>
            </a:endParaRPr>
          </a:p>
          <a:p>
            <a:pPr algn="just">
              <a:lnSpc>
                <a:spcPct val="110000"/>
              </a:lnSpc>
              <a:spcBef>
                <a:spcPts val="0"/>
              </a:spcBef>
            </a:pPr>
            <a:endParaRPr lang="es-CO" dirty="0">
              <a:latin typeface="Arial" panose="020B0604020202020204" pitchFamily="34" charset="0"/>
              <a:cs typeface="Arial" panose="020B0604020202020204" pitchFamily="34" charset="0"/>
            </a:endParaRPr>
          </a:p>
          <a:p>
            <a:pPr algn="just">
              <a:lnSpc>
                <a:spcPct val="110000"/>
              </a:lnSpc>
              <a:spcBef>
                <a:spcPts val="0"/>
              </a:spcBef>
            </a:pPr>
            <a:r>
              <a:rPr lang="es-CO" dirty="0">
                <a:latin typeface="Arial" panose="020B0604020202020204" pitchFamily="34" charset="0"/>
                <a:cs typeface="Arial" panose="020B0604020202020204" pitchFamily="34" charset="0"/>
              </a:rPr>
              <a:t>Durante el año </a:t>
            </a:r>
            <a:r>
              <a:rPr lang="es-CO" dirty="0" smtClean="0">
                <a:latin typeface="Arial" panose="020B0604020202020204" pitchFamily="34" charset="0"/>
                <a:cs typeface="Arial" panose="020B0604020202020204" pitchFamily="34" charset="0"/>
              </a:rPr>
              <a:t>2021 a semana epidemiológica 8, </a:t>
            </a:r>
            <a:r>
              <a:rPr lang="es-CO" dirty="0">
                <a:latin typeface="Arial" panose="020B0604020202020204" pitchFamily="34" charset="0"/>
                <a:cs typeface="Arial" panose="020B0604020202020204" pitchFamily="34" charset="0"/>
              </a:rPr>
              <a:t>se notificaron a Sivigila </a:t>
            </a:r>
            <a:r>
              <a:rPr lang="es-CO" dirty="0" smtClean="0">
                <a:latin typeface="Arial" panose="020B0604020202020204" pitchFamily="34" charset="0"/>
                <a:cs typeface="Arial" panose="020B0604020202020204" pitchFamily="34" charset="0"/>
              </a:rPr>
              <a:t>3,962 </a:t>
            </a:r>
            <a:r>
              <a:rPr lang="es-CO" dirty="0">
                <a:latin typeface="Arial" panose="020B0604020202020204" pitchFamily="34" charset="0"/>
                <a:cs typeface="Arial" panose="020B0604020202020204" pitchFamily="34" charset="0"/>
              </a:rPr>
              <a:t>casos de morbilidad materna extrema. La oportunidad de la notificación inmediata de este caso fue en un </a:t>
            </a:r>
            <a:r>
              <a:rPr lang="es-CO" dirty="0" smtClean="0">
                <a:latin typeface="Arial" panose="020B0604020202020204" pitchFamily="34" charset="0"/>
                <a:cs typeface="Arial" panose="020B0604020202020204" pitchFamily="34" charset="0"/>
              </a:rPr>
              <a:t>77%. </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159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6302" y="1043706"/>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endParaRPr lang="es-CO" sz="2800" b="1" dirty="0">
              <a:ln/>
              <a:solidFill>
                <a:schemeClr val="accent4"/>
              </a:solidFill>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3"/>
          </p:nvPr>
        </p:nvSpPr>
        <p:spPr>
          <a:xfrm>
            <a:off x="836436" y="2051220"/>
            <a:ext cx="10144602" cy="4117595"/>
          </a:xfrm>
        </p:spPr>
        <p:txBody>
          <a:bodyPr>
            <a:normAutofit/>
          </a:bodyPr>
          <a:lstStyle/>
          <a:p>
            <a:r>
              <a:rPr lang="es-CO" sz="1600" dirty="0" smtClean="0">
                <a:solidFill>
                  <a:schemeClr val="tx1"/>
                </a:solidFill>
                <a:latin typeface="Arial" panose="020B0604020202020204" pitchFamily="34" charset="0"/>
                <a:cs typeface="Arial" panose="020B0604020202020204" pitchFamily="34" charset="0"/>
              </a:rPr>
              <a:t>Para el municipio de Itagüí se han presentado un aumento en la tendencia para los casos notificados de Morbilidad Materna Extrema, para el año 2020, se terminó con 84 casos reportados, un aumento considerable con respecto al año 2019 donde se habían reportado 64 casos. </a:t>
            </a:r>
          </a:p>
          <a:p>
            <a:r>
              <a:rPr lang="es-CO" sz="1600" dirty="0" smtClean="0">
                <a:solidFill>
                  <a:schemeClr val="tx1"/>
                </a:solidFill>
                <a:latin typeface="Arial" panose="020B0604020202020204" pitchFamily="34" charset="0"/>
                <a:cs typeface="Arial" panose="020B0604020202020204" pitchFamily="34" charset="0"/>
              </a:rPr>
              <a:t>Para el año 2021, a semana epidemiológica N° 15 se han reportado para el municipio 25 casos.</a:t>
            </a:r>
          </a:p>
          <a:p>
            <a:endParaRPr lang="es-CO" sz="1600" dirty="0">
              <a:solidFill>
                <a:schemeClr val="tx1"/>
              </a:solidFill>
              <a:latin typeface="Arial" panose="020B0604020202020204" pitchFamily="34" charset="0"/>
              <a:cs typeface="Arial" panose="020B0604020202020204" pitchFamily="34" charset="0"/>
            </a:endParaRPr>
          </a:p>
        </p:txBody>
      </p:sp>
      <p:graphicFrame>
        <p:nvGraphicFramePr>
          <p:cNvPr id="4" name="Gráfico 3"/>
          <p:cNvGraphicFramePr>
            <a:graphicFrameLocks/>
          </p:cNvGraphicFramePr>
          <p:nvPr>
            <p:extLst>
              <p:ext uri="{D42A27DB-BD31-4B8C-83A1-F6EECF244321}">
                <p14:modId xmlns:p14="http://schemas.microsoft.com/office/powerpoint/2010/main" val="961081943"/>
              </p:ext>
            </p:extLst>
          </p:nvPr>
        </p:nvGraphicFramePr>
        <p:xfrm>
          <a:off x="3661719" y="347430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023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489" y="1085031"/>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7" name="Rectángulo 6"/>
          <p:cNvSpPr/>
          <p:nvPr/>
        </p:nvSpPr>
        <p:spPr>
          <a:xfrm>
            <a:off x="155522" y="6517907"/>
            <a:ext cx="10510837" cy="340093"/>
          </a:xfrm>
          <a:prstGeom prst="rect">
            <a:avLst/>
          </a:prstGeom>
        </p:spPr>
        <p:txBody>
          <a:bodyPr wrap="square">
            <a:spAutoFit/>
          </a:bodyPr>
          <a:lstStyle/>
          <a:p>
            <a:pPr>
              <a:lnSpc>
                <a:spcPct val="115000"/>
              </a:lnSpc>
              <a:spcAft>
                <a:spcPts val="0"/>
              </a:spcAft>
            </a:pPr>
            <a:r>
              <a:rPr lang="es-CO" sz="1400" dirty="0" smtClean="0">
                <a:latin typeface="Arial" panose="020B0604020202020204" pitchFamily="34" charset="0"/>
                <a:ea typeface="Calibri" panose="020F0502020204030204" pitchFamily="34" charset="0"/>
                <a:cs typeface="Times New Roman" panose="02020603050405020304" pitchFamily="18" charset="0"/>
              </a:rPr>
              <a:t>Casos </a:t>
            </a:r>
            <a:r>
              <a:rPr lang="es-CO" sz="1400" dirty="0">
                <a:latin typeface="Arial" panose="020B0604020202020204" pitchFamily="34" charset="0"/>
                <a:ea typeface="Calibri" panose="020F0502020204030204" pitchFamily="34" charset="0"/>
                <a:cs typeface="Times New Roman" panose="02020603050405020304" pitchFamily="18" charset="0"/>
              </a:rPr>
              <a:t>de </a:t>
            </a:r>
            <a:r>
              <a:rPr lang="es-CO" sz="1400" dirty="0" smtClean="0">
                <a:latin typeface="Arial" panose="020B0604020202020204" pitchFamily="34" charset="0"/>
                <a:ea typeface="Calibri" panose="020F0502020204030204" pitchFamily="34" charset="0"/>
                <a:cs typeface="Times New Roman" panose="02020603050405020304" pitchFamily="18" charset="0"/>
              </a:rPr>
              <a:t>Morbilidad Materna Extrema notificados </a:t>
            </a:r>
            <a:r>
              <a:rPr lang="es-CO" sz="1400" dirty="0">
                <a:latin typeface="Arial" panose="020B0604020202020204" pitchFamily="34" charset="0"/>
                <a:ea typeface="Calibri" panose="020F0502020204030204" pitchFamily="34" charset="0"/>
                <a:cs typeface="Times New Roman" panose="02020603050405020304" pitchFamily="18" charset="0"/>
              </a:rPr>
              <a:t>en el Sivigila por </a:t>
            </a:r>
            <a:r>
              <a:rPr lang="es-CO" sz="1400" dirty="0" smtClean="0">
                <a:latin typeface="Arial" panose="020B0604020202020204" pitchFamily="34" charset="0"/>
                <a:ea typeface="Calibri" panose="020F0502020204030204" pitchFamily="34" charset="0"/>
                <a:cs typeface="Times New Roman" panose="02020603050405020304" pitchFamily="18" charset="0"/>
              </a:rPr>
              <a:t>semana epidemiologica, año 2019</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redondeado 2"/>
          <p:cNvSpPr/>
          <p:nvPr/>
        </p:nvSpPr>
        <p:spPr>
          <a:xfrm>
            <a:off x="2824750" y="2649726"/>
            <a:ext cx="2586189" cy="61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15 casos a semana epidemiológica 15</a:t>
            </a:r>
            <a:endParaRPr lang="es-CO" dirty="0"/>
          </a:p>
        </p:txBody>
      </p:sp>
      <p:sp>
        <p:nvSpPr>
          <p:cNvPr id="4" name="Rectángulo redondeado 3"/>
          <p:cNvSpPr/>
          <p:nvPr/>
        </p:nvSpPr>
        <p:spPr>
          <a:xfrm>
            <a:off x="6308777" y="2649726"/>
            <a:ext cx="2586189" cy="61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25 casos a semana epidemiológica 15</a:t>
            </a:r>
            <a:endParaRPr lang="es-CO" dirty="0"/>
          </a:p>
        </p:txBody>
      </p:sp>
      <p:sp>
        <p:nvSpPr>
          <p:cNvPr id="8" name="Elipse 7"/>
          <p:cNvSpPr/>
          <p:nvPr/>
        </p:nvSpPr>
        <p:spPr>
          <a:xfrm>
            <a:off x="3084343" y="2140335"/>
            <a:ext cx="2067004" cy="36848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O" dirty="0" smtClean="0"/>
              <a:t>Año 2020</a:t>
            </a:r>
            <a:endParaRPr lang="es-CO" dirty="0"/>
          </a:p>
        </p:txBody>
      </p:sp>
      <p:graphicFrame>
        <p:nvGraphicFramePr>
          <p:cNvPr id="10" name="Gráfico 9"/>
          <p:cNvGraphicFramePr>
            <a:graphicFrameLocks/>
          </p:cNvGraphicFramePr>
          <p:nvPr>
            <p:extLst>
              <p:ext uri="{D42A27DB-BD31-4B8C-83A1-F6EECF244321}">
                <p14:modId xmlns:p14="http://schemas.microsoft.com/office/powerpoint/2010/main" val="158788887"/>
              </p:ext>
            </p:extLst>
          </p:nvPr>
        </p:nvGraphicFramePr>
        <p:xfrm>
          <a:off x="709831" y="3426661"/>
          <a:ext cx="10694027" cy="2883012"/>
        </p:xfrm>
        <a:graphic>
          <a:graphicData uri="http://schemas.openxmlformats.org/drawingml/2006/chart">
            <c:chart xmlns:c="http://schemas.openxmlformats.org/drawingml/2006/chart" xmlns:r="http://schemas.openxmlformats.org/officeDocument/2006/relationships" r:id="rId3"/>
          </a:graphicData>
        </a:graphic>
      </p:graphicFrame>
      <p:sp>
        <p:nvSpPr>
          <p:cNvPr id="11" name="Elipse 10"/>
          <p:cNvSpPr/>
          <p:nvPr/>
        </p:nvSpPr>
        <p:spPr>
          <a:xfrm>
            <a:off x="6568369" y="2140334"/>
            <a:ext cx="2067004" cy="36848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O" dirty="0" smtClean="0"/>
              <a:t>Año 2021</a:t>
            </a:r>
            <a:endParaRPr lang="es-CO" dirty="0"/>
          </a:p>
        </p:txBody>
      </p:sp>
    </p:spTree>
    <p:extLst>
      <p:ext uri="{BB962C8B-B14F-4D97-AF65-F5344CB8AC3E}">
        <p14:creationId xmlns:p14="http://schemas.microsoft.com/office/powerpoint/2010/main" val="2372372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489" y="1150710"/>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7" name="Rectángulo 6"/>
          <p:cNvSpPr/>
          <p:nvPr/>
        </p:nvSpPr>
        <p:spPr>
          <a:xfrm>
            <a:off x="155522" y="6513716"/>
            <a:ext cx="10510837" cy="340093"/>
          </a:xfrm>
          <a:prstGeom prst="rect">
            <a:avLst/>
          </a:prstGeom>
        </p:spPr>
        <p:txBody>
          <a:bodyPr wrap="square">
            <a:spAutoFit/>
          </a:bodyPr>
          <a:lstStyle/>
          <a:p>
            <a:pPr>
              <a:lnSpc>
                <a:spcPct val="115000"/>
              </a:lnSpc>
              <a:spcAft>
                <a:spcPts val="0"/>
              </a:spcAft>
            </a:pPr>
            <a:r>
              <a:rPr lang="es-CO" sz="1400" dirty="0" smtClean="0">
                <a:latin typeface="Arial" panose="020B0604020202020204" pitchFamily="34" charset="0"/>
                <a:ea typeface="Calibri" panose="020F0502020204030204" pitchFamily="34" charset="0"/>
                <a:cs typeface="Times New Roman" panose="02020603050405020304" pitchFamily="18" charset="0"/>
              </a:rPr>
              <a:t>Casos </a:t>
            </a:r>
            <a:r>
              <a:rPr lang="es-CO" sz="1400" dirty="0">
                <a:latin typeface="Arial" panose="020B0604020202020204" pitchFamily="34" charset="0"/>
                <a:ea typeface="Calibri" panose="020F0502020204030204" pitchFamily="34" charset="0"/>
                <a:cs typeface="Times New Roman" panose="02020603050405020304" pitchFamily="18" charset="0"/>
              </a:rPr>
              <a:t>de </a:t>
            </a:r>
            <a:r>
              <a:rPr lang="es-CO" sz="1400" dirty="0" smtClean="0">
                <a:latin typeface="Arial" panose="020B0604020202020204" pitchFamily="34" charset="0"/>
                <a:ea typeface="Calibri" panose="020F0502020204030204" pitchFamily="34" charset="0"/>
                <a:cs typeface="Times New Roman" panose="02020603050405020304" pitchFamily="18" charset="0"/>
              </a:rPr>
              <a:t>Morbilidad Materna Extrema notificados </a:t>
            </a:r>
            <a:r>
              <a:rPr lang="es-CO" sz="1400" dirty="0">
                <a:latin typeface="Arial" panose="020B0604020202020204" pitchFamily="34" charset="0"/>
                <a:ea typeface="Calibri" panose="020F0502020204030204" pitchFamily="34" charset="0"/>
                <a:cs typeface="Times New Roman" panose="02020603050405020304" pitchFamily="18" charset="0"/>
              </a:rPr>
              <a:t>en el Sivigila por </a:t>
            </a:r>
            <a:r>
              <a:rPr lang="es-CO" sz="1400" dirty="0" smtClean="0">
                <a:latin typeface="Arial" panose="020B0604020202020204" pitchFamily="34" charset="0"/>
                <a:ea typeface="Calibri" panose="020F0502020204030204" pitchFamily="34" charset="0"/>
                <a:cs typeface="Times New Roman" panose="02020603050405020304" pitchFamily="18" charset="0"/>
              </a:rPr>
              <a:t>grupo de edad, año 2019</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3445538063"/>
              </p:ext>
            </p:extLst>
          </p:nvPr>
        </p:nvGraphicFramePr>
        <p:xfrm>
          <a:off x="813006" y="3275046"/>
          <a:ext cx="4976942" cy="3075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2225493083"/>
              </p:ext>
            </p:extLst>
          </p:nvPr>
        </p:nvGraphicFramePr>
        <p:xfrm>
          <a:off x="5941337" y="3304018"/>
          <a:ext cx="5563309" cy="302871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755779" y="2292040"/>
            <a:ext cx="10832841" cy="584775"/>
          </a:xfrm>
          <a:prstGeom prst="rect">
            <a:avLst/>
          </a:prstGeom>
        </p:spPr>
        <p:txBody>
          <a:bodyPr wrap="square">
            <a:spAutoFit/>
          </a:bodyPr>
          <a:lstStyle/>
          <a:p>
            <a:pPr algn="just">
              <a:spcAft>
                <a:spcPts val="0"/>
              </a:spcAft>
            </a:pP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acuerdo con la edad de las madres el mayor porcentaje de casos se presenta en el grupo de edad de </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18 a 29 años, seguido </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las mujeres entre los </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30 a 39 años.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0148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489" y="1289395"/>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pic>
        <p:nvPicPr>
          <p:cNvPr id="6" name="Imagen 5"/>
          <p:cNvPicPr>
            <a:picLocks noChangeAspect="1"/>
          </p:cNvPicPr>
          <p:nvPr/>
        </p:nvPicPr>
        <p:blipFill rotWithShape="1">
          <a:blip r:embed="rId2"/>
          <a:srcRect l="56845" t="30346" r="15971" b="55320"/>
          <a:stretch/>
        </p:blipFill>
        <p:spPr>
          <a:xfrm>
            <a:off x="7343192" y="2516031"/>
            <a:ext cx="4128082" cy="1212978"/>
          </a:xfrm>
          <a:prstGeom prst="rect">
            <a:avLst/>
          </a:prstGeom>
        </p:spPr>
      </p:pic>
      <p:sp>
        <p:nvSpPr>
          <p:cNvPr id="3" name="Rectángulo 2"/>
          <p:cNvSpPr/>
          <p:nvPr/>
        </p:nvSpPr>
        <p:spPr>
          <a:xfrm>
            <a:off x="9853127" y="2660877"/>
            <a:ext cx="1492898" cy="888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200" dirty="0" smtClean="0">
                <a:latin typeface="Arial" panose="020B0604020202020204" pitchFamily="34" charset="0"/>
                <a:cs typeface="Arial" panose="020B0604020202020204" pitchFamily="34" charset="0"/>
              </a:rPr>
              <a:t>Área Urbana</a:t>
            </a:r>
          </a:p>
          <a:p>
            <a:pPr algn="ctr"/>
            <a:r>
              <a:rPr lang="es-CO" dirty="0" smtClean="0">
                <a:latin typeface="Arial" panose="020B0604020202020204" pitchFamily="34" charset="0"/>
                <a:cs typeface="Arial" panose="020B0604020202020204" pitchFamily="34" charset="0"/>
              </a:rPr>
              <a:t>96%</a:t>
            </a:r>
            <a:endParaRPr lang="es-CO"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srcRect l="56845" t="59971" r="15971" b="26073"/>
          <a:stretch/>
        </p:blipFill>
        <p:spPr>
          <a:xfrm>
            <a:off x="7343192" y="4072014"/>
            <a:ext cx="4128082" cy="1180921"/>
          </a:xfrm>
          <a:prstGeom prst="rect">
            <a:avLst/>
          </a:prstGeom>
        </p:spPr>
      </p:pic>
      <p:sp>
        <p:nvSpPr>
          <p:cNvPr id="4" name="Rectángulo 3"/>
          <p:cNvSpPr/>
          <p:nvPr/>
        </p:nvSpPr>
        <p:spPr>
          <a:xfrm>
            <a:off x="9759820" y="4228600"/>
            <a:ext cx="1586205" cy="867747"/>
          </a:xfrm>
          <a:prstGeom prst="rect">
            <a:avLst/>
          </a:prstGeom>
          <a:solidFill>
            <a:srgbClr val="D66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latin typeface="Arial" panose="020B0604020202020204" pitchFamily="34" charset="0"/>
                <a:cs typeface="Arial" panose="020B0604020202020204" pitchFamily="34" charset="0"/>
              </a:rPr>
              <a:t>Contributivo </a:t>
            </a:r>
            <a:r>
              <a:rPr lang="es-CO" sz="1100" b="1" dirty="0" smtClean="0">
                <a:latin typeface="Arial" panose="020B0604020202020204" pitchFamily="34" charset="0"/>
                <a:cs typeface="Arial" panose="020B0604020202020204" pitchFamily="34" charset="0"/>
              </a:rPr>
              <a:t>64%</a:t>
            </a:r>
          </a:p>
          <a:p>
            <a:pPr algn="ctr"/>
            <a:r>
              <a:rPr lang="es-CO" sz="1100" dirty="0">
                <a:latin typeface="Arial" panose="020B0604020202020204" pitchFamily="34" charset="0"/>
                <a:cs typeface="Arial" panose="020B0604020202020204" pitchFamily="34" charset="0"/>
              </a:rPr>
              <a:t>No Asegurado </a:t>
            </a:r>
            <a:r>
              <a:rPr lang="es-CO" sz="1100" b="1" dirty="0" smtClean="0">
                <a:latin typeface="Arial" panose="020B0604020202020204" pitchFamily="34" charset="0"/>
                <a:cs typeface="Arial" panose="020B0604020202020204" pitchFamily="34" charset="0"/>
              </a:rPr>
              <a:t>28%</a:t>
            </a:r>
          </a:p>
          <a:p>
            <a:pPr algn="ctr"/>
            <a:r>
              <a:rPr lang="es-CO" sz="1100" dirty="0" smtClean="0">
                <a:latin typeface="Arial" panose="020B0604020202020204" pitchFamily="34" charset="0"/>
                <a:cs typeface="Arial" panose="020B0604020202020204" pitchFamily="34" charset="0"/>
              </a:rPr>
              <a:t>Subsidiado </a:t>
            </a:r>
            <a:r>
              <a:rPr lang="es-CO" sz="1100" b="1" dirty="0" smtClean="0">
                <a:latin typeface="Arial" panose="020B0604020202020204" pitchFamily="34" charset="0"/>
                <a:cs typeface="Arial" panose="020B0604020202020204" pitchFamily="34" charset="0"/>
              </a:rPr>
              <a:t>8%</a:t>
            </a:r>
            <a:endParaRPr lang="es-CO" sz="1100" b="1" dirty="0">
              <a:latin typeface="Arial" panose="020B0604020202020204" pitchFamily="34" charset="0"/>
              <a:cs typeface="Arial" panose="020B0604020202020204" pitchFamily="34" charset="0"/>
            </a:endParaRPr>
          </a:p>
        </p:txBody>
      </p:sp>
      <p:sp>
        <p:nvSpPr>
          <p:cNvPr id="10" name="Rectángulo 9"/>
          <p:cNvSpPr/>
          <p:nvPr/>
        </p:nvSpPr>
        <p:spPr>
          <a:xfrm>
            <a:off x="922868" y="3006110"/>
            <a:ext cx="5645020" cy="1815882"/>
          </a:xfrm>
          <a:prstGeom prst="rect">
            <a:avLst/>
          </a:prstGeom>
        </p:spPr>
        <p:txBody>
          <a:bodyPr wrap="square">
            <a:spAutoFit/>
          </a:bodyPr>
          <a:lstStyle/>
          <a:p>
            <a:pPr algn="just">
              <a:spcAft>
                <a:spcPts val="0"/>
              </a:spcAft>
            </a:pP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Todos los casos fueron confirmados clínicamente y la mayor proporción pertenecen al régimen contributivo con el </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64% </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los casos, </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el 28% </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no están asegurados </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 el </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8% </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pertenece al régimen subsidiado. Hay </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que tener presente que el régimen contributivo es el que más población afiliada tiene, por lo que la mayor proporción casi siempre recae sobre este.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659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489" y="1289395"/>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graphicFrame>
        <p:nvGraphicFramePr>
          <p:cNvPr id="9" name="Gráfico 8"/>
          <p:cNvGraphicFramePr>
            <a:graphicFrameLocks/>
          </p:cNvGraphicFramePr>
          <p:nvPr>
            <p:extLst>
              <p:ext uri="{D42A27DB-BD31-4B8C-83A1-F6EECF244321}">
                <p14:modId xmlns:p14="http://schemas.microsoft.com/office/powerpoint/2010/main" val="4293696465"/>
              </p:ext>
            </p:extLst>
          </p:nvPr>
        </p:nvGraphicFramePr>
        <p:xfrm>
          <a:off x="749560" y="2386172"/>
          <a:ext cx="5427306" cy="333746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ángulo 10"/>
          <p:cNvSpPr/>
          <p:nvPr/>
        </p:nvSpPr>
        <p:spPr>
          <a:xfrm>
            <a:off x="6661194" y="3164731"/>
            <a:ext cx="4992740" cy="1569660"/>
          </a:xfrm>
          <a:prstGeom prst="rect">
            <a:avLst/>
          </a:prstGeom>
        </p:spPr>
        <p:txBody>
          <a:bodyPr wrap="square">
            <a:spAutoFit/>
          </a:bodyPr>
          <a:lstStyle/>
          <a:p>
            <a:pPr algn="just">
              <a:spcAft>
                <a:spcPts val="0"/>
              </a:spcAft>
            </a:pP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Con respecto a la terminación de la gestación de los casos notificados como Morbilidad Materna Extrema para el año 2020, el 36% termin</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ó</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en cesárea, el 34% en parto, el 20% continua en embarazo, el 4% presento parto instrumentado y el 4% termino en aborto.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204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5203" y="1159597"/>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7" name="Rectángulo 6"/>
          <p:cNvSpPr/>
          <p:nvPr/>
        </p:nvSpPr>
        <p:spPr>
          <a:xfrm>
            <a:off x="0" y="6340935"/>
            <a:ext cx="7725747" cy="517065"/>
          </a:xfrm>
          <a:prstGeom prst="rect">
            <a:avLst/>
          </a:prstGeom>
        </p:spPr>
        <p:txBody>
          <a:bodyPr wrap="square">
            <a:spAutoFit/>
          </a:bodyPr>
          <a:lstStyle/>
          <a:p>
            <a:pPr>
              <a:lnSpc>
                <a:spcPct val="115000"/>
              </a:lnSpc>
              <a:spcAft>
                <a:spcPts val="0"/>
              </a:spcAft>
            </a:pPr>
            <a:r>
              <a:rPr lang="es-CO" sz="1200" dirty="0" smtClean="0">
                <a:latin typeface="Arial" panose="020B0604020202020204" pitchFamily="34" charset="0"/>
                <a:ea typeface="Calibri" panose="020F0502020204030204" pitchFamily="34" charset="0"/>
                <a:cs typeface="Times New Roman" panose="02020603050405020304" pitchFamily="18" charset="0"/>
              </a:rPr>
              <a:t>Casos </a:t>
            </a:r>
            <a:r>
              <a:rPr lang="es-CO" sz="1200" dirty="0">
                <a:latin typeface="Arial" panose="020B0604020202020204" pitchFamily="34" charset="0"/>
                <a:ea typeface="Calibri" panose="020F0502020204030204" pitchFamily="34" charset="0"/>
                <a:cs typeface="Times New Roman" panose="02020603050405020304" pitchFamily="18" charset="0"/>
              </a:rPr>
              <a:t>de </a:t>
            </a:r>
            <a:r>
              <a:rPr lang="es-CO" sz="1200" dirty="0" smtClean="0">
                <a:latin typeface="Arial" panose="020B0604020202020204" pitchFamily="34" charset="0"/>
                <a:ea typeface="Calibri" panose="020F0502020204030204" pitchFamily="34" charset="0"/>
                <a:cs typeface="Times New Roman" panose="02020603050405020304" pitchFamily="18" charset="0"/>
              </a:rPr>
              <a:t>Morbilidad Materna Extrema notificados </a:t>
            </a:r>
            <a:r>
              <a:rPr lang="es-CO" sz="1200" dirty="0">
                <a:latin typeface="Arial" panose="020B0604020202020204" pitchFamily="34" charset="0"/>
                <a:ea typeface="Calibri" panose="020F0502020204030204" pitchFamily="34" charset="0"/>
                <a:cs typeface="Times New Roman" panose="02020603050405020304" pitchFamily="18" charset="0"/>
              </a:rPr>
              <a:t>en el Sivigila </a:t>
            </a:r>
            <a:r>
              <a:rPr lang="es-CO" sz="1200" dirty="0" smtClean="0">
                <a:latin typeface="Arial" panose="020B0604020202020204" pitchFamily="34" charset="0"/>
                <a:ea typeface="Calibri" panose="020F0502020204030204" pitchFamily="34" charset="0"/>
                <a:cs typeface="Times New Roman" panose="02020603050405020304" pitchFamily="18" charset="0"/>
              </a:rPr>
              <a:t>por momento de ocurrencia con relación a la terminación de la gestación, año 2020-2021</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val="2142760352"/>
              </p:ext>
            </p:extLst>
          </p:nvPr>
        </p:nvGraphicFramePr>
        <p:xfrm>
          <a:off x="775684" y="2401699"/>
          <a:ext cx="4654731" cy="35325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3773008476"/>
              </p:ext>
            </p:extLst>
          </p:nvPr>
        </p:nvGraphicFramePr>
        <p:xfrm>
          <a:off x="5935512" y="2463282"/>
          <a:ext cx="4887997" cy="3424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36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22003" y="1114640"/>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7" name="Rectángulo 6"/>
          <p:cNvSpPr/>
          <p:nvPr/>
        </p:nvSpPr>
        <p:spPr>
          <a:xfrm>
            <a:off x="108624" y="6517907"/>
            <a:ext cx="11974749" cy="324128"/>
          </a:xfrm>
          <a:prstGeom prst="rect">
            <a:avLst/>
          </a:prstGeom>
        </p:spPr>
        <p:txBody>
          <a:bodyPr wrap="square">
            <a:spAutoFit/>
          </a:bodyPr>
          <a:lstStyle/>
          <a:p>
            <a:pPr>
              <a:lnSpc>
                <a:spcPct val="115000"/>
              </a:lnSpc>
              <a:spcAft>
                <a:spcPts val="0"/>
              </a:spcAft>
            </a:pPr>
            <a:r>
              <a:rPr lang="es-CO" sz="1400" dirty="0" smtClean="0">
                <a:latin typeface="Arial" panose="020B0604020202020204" pitchFamily="34" charset="0"/>
                <a:ea typeface="Calibri" panose="020F0502020204030204" pitchFamily="34" charset="0"/>
                <a:cs typeface="Times New Roman" panose="02020603050405020304" pitchFamily="18" charset="0"/>
              </a:rPr>
              <a:t>Casos </a:t>
            </a:r>
            <a:r>
              <a:rPr lang="es-CO" sz="1400" dirty="0">
                <a:latin typeface="Arial" panose="020B0604020202020204" pitchFamily="34" charset="0"/>
                <a:ea typeface="Calibri" panose="020F0502020204030204" pitchFamily="34" charset="0"/>
                <a:cs typeface="Times New Roman" panose="02020603050405020304" pitchFamily="18" charset="0"/>
              </a:rPr>
              <a:t>de </a:t>
            </a:r>
            <a:r>
              <a:rPr lang="es-CO" sz="1400" dirty="0" smtClean="0">
                <a:latin typeface="Arial" panose="020B0604020202020204" pitchFamily="34" charset="0"/>
                <a:ea typeface="Calibri" panose="020F0502020204030204" pitchFamily="34" charset="0"/>
                <a:cs typeface="Times New Roman" panose="02020603050405020304" pitchFamily="18" charset="0"/>
              </a:rPr>
              <a:t>Morbilidad Materna Extrema notificados </a:t>
            </a:r>
            <a:r>
              <a:rPr lang="es-CO" sz="1400" dirty="0">
                <a:latin typeface="Arial" panose="020B0604020202020204" pitchFamily="34" charset="0"/>
                <a:ea typeface="Calibri" panose="020F0502020204030204" pitchFamily="34" charset="0"/>
                <a:cs typeface="Times New Roman" panose="02020603050405020304" pitchFamily="18" charset="0"/>
              </a:rPr>
              <a:t>en el Sivigila </a:t>
            </a:r>
            <a:r>
              <a:rPr lang="es-CO" sz="1400" dirty="0" smtClean="0">
                <a:latin typeface="Arial" panose="020B0604020202020204" pitchFamily="34" charset="0"/>
                <a:ea typeface="Calibri" panose="020F0502020204030204" pitchFamily="34" charset="0"/>
                <a:cs typeface="Times New Roman" panose="02020603050405020304" pitchFamily="18" charset="0"/>
              </a:rPr>
              <a:t>por </a:t>
            </a:r>
            <a:r>
              <a:rPr lang="es-CO" sz="1400" dirty="0">
                <a:latin typeface="Arial" panose="020B0604020202020204" pitchFamily="34" charset="0"/>
                <a:ea typeface="Calibri" panose="020F0502020204030204" pitchFamily="34" charset="0"/>
                <a:cs typeface="Times New Roman" panose="02020603050405020304" pitchFamily="18" charset="0"/>
              </a:rPr>
              <a:t>falla </a:t>
            </a:r>
            <a:r>
              <a:rPr lang="es-CO" sz="1400" dirty="0" smtClean="0">
                <a:latin typeface="Arial" panose="020B0604020202020204" pitchFamily="34" charset="0"/>
                <a:ea typeface="Calibri" panose="020F0502020204030204" pitchFamily="34" charset="0"/>
                <a:cs typeface="Times New Roman" panose="02020603050405020304" pitchFamily="18" charset="0"/>
              </a:rPr>
              <a:t>orgánica, 2029-2021</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3155958663"/>
              </p:ext>
            </p:extLst>
          </p:nvPr>
        </p:nvGraphicFramePr>
        <p:xfrm>
          <a:off x="5387103" y="2166719"/>
          <a:ext cx="6696270" cy="403549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578498" y="2836506"/>
            <a:ext cx="4721290" cy="2554545"/>
          </a:xfrm>
          <a:prstGeom prst="rect">
            <a:avLst/>
          </a:prstGeom>
        </p:spPr>
        <p:txBody>
          <a:bodyPr wrap="square">
            <a:spAutoFit/>
          </a:bodyPr>
          <a:lstStyle/>
          <a:p>
            <a:pPr algn="just">
              <a:spcAft>
                <a:spcPts val="0"/>
              </a:spcAft>
            </a:pP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Dentro de los criterios de inclusión que se tiene para la Morbilidad Materna Extrema, se encuentra los relacionados con disfunción del órgano, dentro de los cuales el primer lugar se encuentra relacionado con falla cardiaca, con un 52% de las causas presentadas en el año 2020, en segundo lugar se encuentra las relacionadas con falla hepática, donde se presento un 23% de los casos notificados, el tercer lugar lo ocupo la falla renal con el 7% de los casos.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9882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04012" y="1278325"/>
            <a:ext cx="9584870" cy="914400"/>
          </a:xfrm>
        </p:spPr>
        <p:txBody>
          <a:bodyPr>
            <a:noAutofit/>
          </a:bodyPr>
          <a:lstStyle/>
          <a:p>
            <a:pPr algn="ctr"/>
            <a:r>
              <a:rPr lang="es-CO" sz="6000" b="1"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Maternidad Segura</a:t>
            </a:r>
          </a:p>
        </p:txBody>
      </p:sp>
      <p:sp>
        <p:nvSpPr>
          <p:cNvPr id="4"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5" name="Imagen 4"/>
          <p:cNvPicPr>
            <a:picLocks noChangeAspect="1"/>
          </p:cNvPicPr>
          <p:nvPr/>
        </p:nvPicPr>
        <p:blipFill>
          <a:blip r:embed="rId2"/>
          <a:stretch>
            <a:fillRect/>
          </a:stretch>
        </p:blipFill>
        <p:spPr>
          <a:xfrm>
            <a:off x="3823462" y="2353242"/>
            <a:ext cx="5499393" cy="3002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uadroTexto 5"/>
          <p:cNvSpPr txBox="1"/>
          <p:nvPr/>
        </p:nvSpPr>
        <p:spPr>
          <a:xfrm>
            <a:off x="1497332" y="5182414"/>
            <a:ext cx="5186254" cy="1835027"/>
          </a:xfrm>
          <a:prstGeom prst="rect">
            <a:avLst/>
          </a:prstGeom>
          <a:noFill/>
          <a:ln w="66675">
            <a:noFill/>
            <a:round/>
          </a:ln>
        </p:spPr>
        <p:txBody>
          <a:bodyPr wrap="square" lIns="360000" tIns="360000" rIns="360000" bIns="360000" rtlCol="0">
            <a:spAutoFit/>
          </a:bodyPr>
          <a:lstStyle/>
          <a:p>
            <a:r>
              <a:rPr lang="es-ES_tradnl" dirty="0" smtClean="0">
                <a:latin typeface="Arial" panose="020B0604020202020204" pitchFamily="34" charset="0"/>
                <a:cs typeface="Arial" panose="020B0604020202020204" pitchFamily="34" charset="0"/>
              </a:rPr>
              <a:t>Por: Mónica Román Sánchez</a:t>
            </a:r>
          </a:p>
          <a:p>
            <a:r>
              <a:rPr lang="es-ES_tradnl" dirty="0" smtClean="0">
                <a:latin typeface="Arial" panose="020B0604020202020204" pitchFamily="34" charset="0"/>
                <a:cs typeface="Arial" panose="020B0604020202020204" pitchFamily="34" charset="0"/>
              </a:rPr>
              <a:t>GESIS Salud Publica</a:t>
            </a:r>
          </a:p>
          <a:p>
            <a:r>
              <a:rPr lang="es-ES_tradnl" dirty="0" smtClean="0">
                <a:latin typeface="Arial" panose="020B0604020202020204" pitchFamily="34" charset="0"/>
                <a:cs typeface="Arial" panose="020B0604020202020204" pitchFamily="34" charset="0"/>
              </a:rPr>
              <a:t>Secretaria de Salud y Protección Social</a:t>
            </a:r>
          </a:p>
          <a:p>
            <a:r>
              <a:rPr lang="es-ES_tradnl" dirty="0" smtClean="0">
                <a:latin typeface="Arial" panose="020B0604020202020204" pitchFamily="34" charset="0"/>
                <a:cs typeface="Arial" panose="020B0604020202020204" pitchFamily="34" charset="0"/>
              </a:rPr>
              <a:t>Municipio de Itagüí - 2021</a:t>
            </a:r>
            <a:endParaRPr lang="es-CO"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3"/>
          <a:srcRect l="23711" t="66594" r="67482" b="13132"/>
          <a:stretch/>
        </p:blipFill>
        <p:spPr>
          <a:xfrm>
            <a:off x="155575" y="4901894"/>
            <a:ext cx="1448437" cy="1875539"/>
          </a:xfrm>
          <a:prstGeom prst="rect">
            <a:avLst/>
          </a:prstGeom>
        </p:spPr>
      </p:pic>
    </p:spTree>
    <p:extLst>
      <p:ext uri="{BB962C8B-B14F-4D97-AF65-F5344CB8AC3E}">
        <p14:creationId xmlns:p14="http://schemas.microsoft.com/office/powerpoint/2010/main" val="3026660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1375" y="1245269"/>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7" name="Rectángulo 6"/>
          <p:cNvSpPr/>
          <p:nvPr/>
        </p:nvSpPr>
        <p:spPr>
          <a:xfrm>
            <a:off x="89962" y="6428767"/>
            <a:ext cx="7626454" cy="291042"/>
          </a:xfrm>
          <a:prstGeom prst="rect">
            <a:avLst/>
          </a:prstGeom>
        </p:spPr>
        <p:txBody>
          <a:bodyPr wrap="square">
            <a:spAutoFit/>
          </a:bodyPr>
          <a:lstStyle/>
          <a:p>
            <a:pPr>
              <a:lnSpc>
                <a:spcPct val="115000"/>
              </a:lnSpc>
              <a:spcAft>
                <a:spcPts val="0"/>
              </a:spcAft>
            </a:pPr>
            <a:r>
              <a:rPr lang="es-CO" sz="1200" dirty="0" smtClean="0">
                <a:latin typeface="Arial" panose="020B0604020202020204" pitchFamily="34" charset="0"/>
                <a:ea typeface="Calibri" panose="020F0502020204030204" pitchFamily="34" charset="0"/>
                <a:cs typeface="Times New Roman" panose="02020603050405020304" pitchFamily="18" charset="0"/>
              </a:rPr>
              <a:t>Casos </a:t>
            </a:r>
            <a:r>
              <a:rPr lang="es-CO" sz="1200" dirty="0">
                <a:latin typeface="Arial" panose="020B0604020202020204" pitchFamily="34" charset="0"/>
                <a:ea typeface="Calibri" panose="020F0502020204030204" pitchFamily="34" charset="0"/>
                <a:cs typeface="Times New Roman" panose="02020603050405020304" pitchFamily="18" charset="0"/>
              </a:rPr>
              <a:t>de </a:t>
            </a:r>
            <a:r>
              <a:rPr lang="es-CO" sz="1200" dirty="0" smtClean="0">
                <a:latin typeface="Arial" panose="020B0604020202020204" pitchFamily="34" charset="0"/>
                <a:ea typeface="Calibri" panose="020F0502020204030204" pitchFamily="34" charset="0"/>
                <a:cs typeface="Times New Roman" panose="02020603050405020304" pitchFamily="18" charset="0"/>
              </a:rPr>
              <a:t>Morbilidad Materna Extrema notificados </a:t>
            </a:r>
            <a:r>
              <a:rPr lang="es-CO" sz="1200" dirty="0">
                <a:latin typeface="Arial" panose="020B0604020202020204" pitchFamily="34" charset="0"/>
                <a:ea typeface="Calibri" panose="020F0502020204030204" pitchFamily="34" charset="0"/>
                <a:cs typeface="Times New Roman" panose="02020603050405020304" pitchFamily="18" charset="0"/>
              </a:rPr>
              <a:t>en el Sivigila por enfermedad especifica, </a:t>
            </a:r>
            <a:r>
              <a:rPr lang="es-CO" sz="1200" dirty="0" smtClean="0">
                <a:latin typeface="Arial" panose="020B0604020202020204" pitchFamily="34" charset="0"/>
                <a:ea typeface="Calibri" panose="020F0502020204030204" pitchFamily="34" charset="0"/>
                <a:cs typeface="Times New Roman" panose="02020603050405020304" pitchFamily="18" charset="0"/>
              </a:rPr>
              <a:t>año 2019 - 2021</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val="3230240062"/>
              </p:ext>
            </p:extLst>
          </p:nvPr>
        </p:nvGraphicFramePr>
        <p:xfrm>
          <a:off x="5747656" y="2146041"/>
          <a:ext cx="6139773" cy="406814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671804" y="3178151"/>
            <a:ext cx="4721290" cy="1569660"/>
          </a:xfrm>
          <a:prstGeom prst="rect">
            <a:avLst/>
          </a:prstGeom>
        </p:spPr>
        <p:txBody>
          <a:bodyPr wrap="square">
            <a:spAutoFit/>
          </a:bodyPr>
          <a:lstStyle/>
          <a:p>
            <a:pPr algn="just">
              <a:spcAft>
                <a:spcPts val="0"/>
              </a:spcAft>
            </a:pPr>
            <a:r>
              <a:rPr lang="es-ES" sz="1600" dirty="0">
                <a:latin typeface="Arial" panose="020B0604020202020204" pitchFamily="34" charset="0"/>
                <a:cs typeface="Arial" panose="020B0604020202020204" pitchFamily="34" charset="0"/>
              </a:rPr>
              <a:t>Con relación a la </a:t>
            </a:r>
            <a:r>
              <a:rPr lang="es-ES" sz="1600" dirty="0" smtClean="0">
                <a:latin typeface="Arial" panose="020B0604020202020204" pitchFamily="34" charset="0"/>
                <a:cs typeface="Arial" panose="020B0604020202020204" pitchFamily="34" charset="0"/>
              </a:rPr>
              <a:t>enfermedad especifica, la </a:t>
            </a:r>
            <a:r>
              <a:rPr lang="es-ES" sz="1600" dirty="0">
                <a:latin typeface="Arial" panose="020B0604020202020204" pitchFamily="34" charset="0"/>
                <a:cs typeface="Arial" panose="020B0604020202020204" pitchFamily="34" charset="0"/>
              </a:rPr>
              <a:t>tendencia permite identificar que </a:t>
            </a:r>
            <a:r>
              <a:rPr lang="es-ES" sz="1600" dirty="0" smtClean="0">
                <a:latin typeface="Arial" panose="020B0604020202020204" pitchFamily="34" charset="0"/>
                <a:cs typeface="Arial" panose="020B0604020202020204" pitchFamily="34" charset="0"/>
              </a:rPr>
              <a:t>la preeclamsia severa concentran los porcentajes mas altos con un 52% de los casos, seguido de la hemorragia obstétrica severa con un 40% para el año 2020.  Para el año 2021 se tiene una tendencia similar.</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5894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1375" y="1245269"/>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8" name="Rectángulo 7"/>
          <p:cNvSpPr/>
          <p:nvPr/>
        </p:nvSpPr>
        <p:spPr>
          <a:xfrm>
            <a:off x="699797" y="2456286"/>
            <a:ext cx="4721290" cy="2554545"/>
          </a:xfrm>
          <a:prstGeom prst="rect">
            <a:avLst/>
          </a:prstGeom>
        </p:spPr>
        <p:txBody>
          <a:bodyPr wrap="square">
            <a:spAutoFit/>
          </a:bodyPr>
          <a:lstStyle/>
          <a:p>
            <a:pPr algn="just">
              <a:spcAft>
                <a:spcPts val="0"/>
              </a:spcAft>
            </a:pPr>
            <a:r>
              <a:rPr lang="es-ES" sz="1600" b="1" dirty="0">
                <a:latin typeface="Arial" panose="020B0604020202020204" pitchFamily="34" charset="0"/>
                <a:cs typeface="Arial" panose="020B0604020202020204" pitchFamily="34" charset="0"/>
              </a:rPr>
              <a:t>Algunas consideraciones para la </a:t>
            </a:r>
            <a:r>
              <a:rPr lang="es-ES" sz="1600" b="1" dirty="0" smtClean="0">
                <a:latin typeface="Arial" panose="020B0604020202020204" pitchFamily="34" charset="0"/>
                <a:cs typeface="Arial" panose="020B0604020202020204" pitchFamily="34" charset="0"/>
              </a:rPr>
              <a:t>notificación</a:t>
            </a:r>
          </a:p>
          <a:p>
            <a:pPr algn="just">
              <a:spcAft>
                <a:spcPts val="0"/>
              </a:spcAft>
            </a:pPr>
            <a:endParaRPr lang="es-ES" sz="1600" dirty="0">
              <a:latin typeface="Arial" panose="020B0604020202020204" pitchFamily="34" charset="0"/>
              <a:cs typeface="Arial" panose="020B0604020202020204" pitchFamily="34" charset="0"/>
            </a:endParaRPr>
          </a:p>
          <a:p>
            <a:pPr algn="just">
              <a:spcAft>
                <a:spcPts val="0"/>
              </a:spcAft>
            </a:pPr>
            <a:r>
              <a:rPr lang="es-ES" sz="1600" dirty="0" smtClean="0">
                <a:latin typeface="Arial" panose="020B0604020202020204" pitchFamily="34" charset="0"/>
                <a:cs typeface="Arial" panose="020B0604020202020204" pitchFamily="34" charset="0"/>
              </a:rPr>
              <a:t>Al </a:t>
            </a:r>
            <a:r>
              <a:rPr lang="es-ES" sz="1600" dirty="0">
                <a:latin typeface="Arial" panose="020B0604020202020204" pitchFamily="34" charset="0"/>
                <a:cs typeface="Arial" panose="020B0604020202020204" pitchFamily="34" charset="0"/>
              </a:rPr>
              <a:t>momento del ingreso de la notificación inmediata de un caso de MME tenga en cuenta que la fecha de consulta para este evento hace referencia al momento del diagnóstico de la MME de acuerdo con los criterios establecidos en la definición operativa de caso y en lo establecido en el instructivo de la ficha de notificación de datos básicos. </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ángulo redondeado 2"/>
          <p:cNvSpPr/>
          <p:nvPr/>
        </p:nvSpPr>
        <p:spPr>
          <a:xfrm>
            <a:off x="6447452" y="2745532"/>
            <a:ext cx="2780523" cy="73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Es un evento de notificación inmediata</a:t>
            </a:r>
            <a:endParaRPr lang="es-CO" dirty="0"/>
          </a:p>
        </p:txBody>
      </p:sp>
      <p:sp>
        <p:nvSpPr>
          <p:cNvPr id="4" name="Rectángulo 3"/>
          <p:cNvSpPr/>
          <p:nvPr/>
        </p:nvSpPr>
        <p:spPr>
          <a:xfrm>
            <a:off x="6009771" y="4673383"/>
            <a:ext cx="5223425" cy="1323439"/>
          </a:xfrm>
          <a:prstGeom prst="rect">
            <a:avLst/>
          </a:prstGeom>
        </p:spPr>
        <p:txBody>
          <a:bodyPr wrap="square">
            <a:spAutoFit/>
          </a:bodyPr>
          <a:lstStyle/>
          <a:p>
            <a:pPr algn="just"/>
            <a:r>
              <a:rPr lang="es-ES" sz="1600" dirty="0" smtClean="0">
                <a:latin typeface="Arial" panose="020B0604020202020204" pitchFamily="34" charset="0"/>
                <a:cs typeface="Arial" panose="020B0604020202020204" pitchFamily="34" charset="0"/>
              </a:rPr>
              <a:t>Cada </a:t>
            </a:r>
            <a:r>
              <a:rPr lang="es-ES" sz="1600" dirty="0">
                <a:latin typeface="Arial" panose="020B0604020202020204" pitchFamily="34" charset="0"/>
                <a:cs typeface="Arial" panose="020B0604020202020204" pitchFamily="34" charset="0"/>
              </a:rPr>
              <a:t>periodo epidemiológico se deben realizar ajuste 7 a los casos de MME notificados con el propósito de completar las variables que no se tenían al inicio de la notificación, tales como: fecha y tipo de egreso, criterios de MME.</a:t>
            </a:r>
            <a:endParaRPr lang="es-CO" sz="1600" dirty="0">
              <a:latin typeface="Arial" panose="020B0604020202020204" pitchFamily="34" charset="0"/>
              <a:cs typeface="Arial" panose="020B0604020202020204" pitchFamily="34" charset="0"/>
            </a:endParaRPr>
          </a:p>
        </p:txBody>
      </p:sp>
      <p:sp>
        <p:nvSpPr>
          <p:cNvPr id="5" name="Rectángulo redondeado 4"/>
          <p:cNvSpPr/>
          <p:nvPr/>
        </p:nvSpPr>
        <p:spPr>
          <a:xfrm>
            <a:off x="6447452" y="3685357"/>
            <a:ext cx="2780523" cy="73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Confirmado por clínica</a:t>
            </a:r>
            <a:endParaRPr lang="es-CO" dirty="0"/>
          </a:p>
        </p:txBody>
      </p:sp>
      <p:pic>
        <p:nvPicPr>
          <p:cNvPr id="9" name="Imagen 8"/>
          <p:cNvPicPr>
            <a:picLocks noChangeAspect="1"/>
          </p:cNvPicPr>
          <p:nvPr/>
        </p:nvPicPr>
        <p:blipFill>
          <a:blip r:embed="rId2"/>
          <a:stretch>
            <a:fillRect/>
          </a:stretch>
        </p:blipFill>
        <p:spPr>
          <a:xfrm>
            <a:off x="9601627" y="2412135"/>
            <a:ext cx="1305425" cy="1864892"/>
          </a:xfrm>
          <a:prstGeom prst="rect">
            <a:avLst/>
          </a:prstGeom>
        </p:spPr>
      </p:pic>
    </p:spTree>
    <p:extLst>
      <p:ext uri="{BB962C8B-B14F-4D97-AF65-F5344CB8AC3E}">
        <p14:creationId xmlns:p14="http://schemas.microsoft.com/office/powerpoint/2010/main" val="1751293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endParaRPr lang="es-ES" sz="3200" b="1" dirty="0">
              <a:ln/>
              <a:solidFill>
                <a:schemeClr val="accent6">
                  <a:lumMod val="75000"/>
                </a:schemeClr>
              </a:solidFill>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3"/>
          </p:nvPr>
        </p:nvSpPr>
        <p:spPr>
          <a:xfrm>
            <a:off x="681757" y="2522931"/>
            <a:ext cx="5474353" cy="4719993"/>
          </a:xfrm>
        </p:spPr>
        <p:txBody>
          <a:bodyPr>
            <a:noAutofit/>
          </a:bodyPr>
          <a:lstStyle/>
          <a:p>
            <a:pPr algn="just">
              <a:lnSpc>
                <a:spcPct val="110000"/>
              </a:lnSpc>
              <a:spcBef>
                <a:spcPts val="0"/>
              </a:spcBef>
            </a:pPr>
            <a:r>
              <a:rPr lang="es-ES" sz="1600" dirty="0">
                <a:solidFill>
                  <a:schemeClr val="tx1"/>
                </a:solidFill>
                <a:latin typeface="Arial" panose="020B0604020202020204" pitchFamily="34" charset="0"/>
                <a:cs typeface="Arial" panose="020B0604020202020204" pitchFamily="34" charset="0"/>
              </a:rPr>
              <a:t>Según la Organización Mundial de la Salud y la Clasificación Internacional de Enfermedades en su décima versión (CIE 10) la mortalidad perinatal se refiere a las mortalidades que ocurren desde las 22 semanas completas (154 días después de la gestación) y termina a los siete días después del nacimiento. La mortalidad neonatal hace referencia a los recién nacidos que fallecen antes de alcanzar los 28 días de </a:t>
            </a:r>
            <a:r>
              <a:rPr lang="es-ES" sz="1600" dirty="0" smtClean="0">
                <a:solidFill>
                  <a:schemeClr val="tx1"/>
                </a:solidFill>
                <a:latin typeface="Arial" panose="020B0604020202020204" pitchFamily="34" charset="0"/>
                <a:cs typeface="Arial" panose="020B0604020202020204" pitchFamily="34" charset="0"/>
              </a:rPr>
              <a:t>vida. </a:t>
            </a:r>
            <a:r>
              <a:rPr lang="es-ES" sz="1600" dirty="0">
                <a:solidFill>
                  <a:schemeClr val="tx1"/>
                </a:solidFill>
                <a:latin typeface="Arial" panose="020B0604020202020204" pitchFamily="34" charset="0"/>
                <a:cs typeface="Arial" panose="020B0604020202020204" pitchFamily="34" charset="0"/>
              </a:rPr>
              <a:t>Estas muertes son consideradas indicadores universales tanto de condiciones de vida y desarrollo humano, como de la calidad y acceso a los servicios de </a:t>
            </a:r>
            <a:r>
              <a:rPr lang="es-ES" sz="1600" dirty="0" smtClean="0">
                <a:solidFill>
                  <a:schemeClr val="tx1"/>
                </a:solidFill>
                <a:latin typeface="Arial" panose="020B0604020202020204" pitchFamily="34" charset="0"/>
                <a:cs typeface="Arial" panose="020B0604020202020204" pitchFamily="34" charset="0"/>
              </a:rPr>
              <a:t>salud.</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1026" name="Picture 2" descr="Córdoba, segundo en el Caribe con más muertes perinatales y neonatales  tardías - LARAZON.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6559" y="2910137"/>
            <a:ext cx="4318535" cy="255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17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endParaRPr lang="es-ES" sz="32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6" name="Imagen 5"/>
          <p:cNvPicPr>
            <a:picLocks noChangeAspect="1"/>
          </p:cNvPicPr>
          <p:nvPr/>
        </p:nvPicPr>
        <p:blipFill rotWithShape="1">
          <a:blip r:embed="rId3"/>
          <a:srcRect l="47645" t="44459" r="16181" b="18784"/>
          <a:stretch/>
        </p:blipFill>
        <p:spPr>
          <a:xfrm>
            <a:off x="5965048" y="2677479"/>
            <a:ext cx="5447293" cy="3113396"/>
          </a:xfrm>
          <a:prstGeom prst="rect">
            <a:avLst/>
          </a:prstGeom>
        </p:spPr>
      </p:pic>
      <p:sp>
        <p:nvSpPr>
          <p:cNvPr id="9" name="Marcador de texto 2"/>
          <p:cNvSpPr txBox="1">
            <a:spLocks/>
          </p:cNvSpPr>
          <p:nvPr/>
        </p:nvSpPr>
        <p:spPr>
          <a:xfrm>
            <a:off x="1064382" y="2974418"/>
            <a:ext cx="4780109" cy="3037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lumMod val="75000"/>
                  </a:schemeClr>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200" kern="1200">
                <a:solidFill>
                  <a:schemeClr val="tx2">
                    <a:lumMod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2000" kern="1200">
                <a:solidFill>
                  <a:schemeClr val="tx2">
                    <a:lumMod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800" kern="1200">
                <a:solidFill>
                  <a:schemeClr val="tx2">
                    <a:lumMod val="75000"/>
                  </a:schemeClr>
                </a:solidFill>
                <a:latin typeface="+mn-lt"/>
                <a:ea typeface="+mn-ea"/>
                <a:cs typeface="+mn-cs"/>
              </a:defRPr>
            </a:lvl4pPr>
            <a:lvl5pPr marL="1828755" indent="0" algn="l" defTabSz="914400" rtl="0" eaLnBrk="1" latinLnBrk="0" hangingPunct="1">
              <a:lnSpc>
                <a:spcPct val="90000"/>
              </a:lnSpc>
              <a:spcBef>
                <a:spcPts val="500"/>
              </a:spcBef>
              <a:buFont typeface="Arial" panose="020B0604020202020204" pitchFamily="34" charset="0"/>
              <a:buNone/>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0"/>
              </a:spcBef>
            </a:pPr>
            <a:r>
              <a:rPr lang="es-CO" sz="1600" b="1" dirty="0" smtClean="0">
                <a:solidFill>
                  <a:schemeClr val="tx1"/>
                </a:solidFill>
                <a:latin typeface="Arial" panose="020B0604020202020204" pitchFamily="34" charset="0"/>
                <a:cs typeface="Arial" panose="020B0604020202020204" pitchFamily="34" charset="0"/>
              </a:rPr>
              <a:t>COLOMBIA</a:t>
            </a:r>
          </a:p>
          <a:p>
            <a:pPr algn="just">
              <a:lnSpc>
                <a:spcPct val="110000"/>
              </a:lnSpc>
              <a:spcBef>
                <a:spcPts val="0"/>
              </a:spcBef>
            </a:pPr>
            <a:endParaRPr lang="es-CO" sz="1600" dirty="0" smtClean="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CO" sz="1600" dirty="0" smtClean="0">
                <a:solidFill>
                  <a:schemeClr val="tx1"/>
                </a:solidFill>
                <a:latin typeface="Arial" panose="020B0604020202020204" pitchFamily="34" charset="0"/>
                <a:cs typeface="Arial" panose="020B0604020202020204" pitchFamily="34" charset="0"/>
              </a:rPr>
              <a:t>Durante el año 2020 se notificaron a Sivigila 8.922 casos de </a:t>
            </a:r>
            <a:r>
              <a:rPr lang="es-ES" sz="1600" dirty="0" smtClean="0">
                <a:solidFill>
                  <a:schemeClr val="tx1"/>
                </a:solidFill>
                <a:latin typeface="Arial" panose="020B0604020202020204" pitchFamily="34" charset="0"/>
                <a:cs typeface="Arial" panose="020B0604020202020204" pitchFamily="34" charset="0"/>
              </a:rPr>
              <a:t>Mortalidad perinatal y neonatal tardía</a:t>
            </a:r>
            <a:r>
              <a:rPr lang="es-CO" sz="1600" dirty="0" smtClean="0">
                <a:solidFill>
                  <a:schemeClr val="tx1"/>
                </a:solidFill>
                <a:latin typeface="Arial" panose="020B0604020202020204" pitchFamily="34" charset="0"/>
                <a:cs typeface="Arial" panose="020B0604020202020204" pitchFamily="34" charset="0"/>
              </a:rPr>
              <a:t>. </a:t>
            </a:r>
          </a:p>
          <a:p>
            <a:pPr algn="just">
              <a:lnSpc>
                <a:spcPct val="110000"/>
              </a:lnSpc>
              <a:spcBef>
                <a:spcPts val="0"/>
              </a:spcBef>
            </a:pPr>
            <a:endParaRPr lang="es-CO" sz="16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CO" sz="1600" dirty="0" smtClean="0">
                <a:solidFill>
                  <a:schemeClr val="tx1"/>
                </a:solidFill>
                <a:latin typeface="Arial" panose="020B0604020202020204" pitchFamily="34" charset="0"/>
                <a:cs typeface="Arial" panose="020B0604020202020204" pitchFamily="34" charset="0"/>
              </a:rPr>
              <a:t>Ha presentado una disminución a la baja con respecto a los casos notificados en el año 2019, con una disminución del 7,4%</a:t>
            </a:r>
          </a:p>
        </p:txBody>
      </p:sp>
    </p:spTree>
    <p:extLst>
      <p:ext uri="{BB962C8B-B14F-4D97-AF65-F5344CB8AC3E}">
        <p14:creationId xmlns:p14="http://schemas.microsoft.com/office/powerpoint/2010/main" val="591804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endParaRPr lang="es-ES" sz="32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3" name="Imagen 2"/>
          <p:cNvPicPr>
            <a:picLocks noChangeAspect="1"/>
          </p:cNvPicPr>
          <p:nvPr/>
        </p:nvPicPr>
        <p:blipFill rotWithShape="1">
          <a:blip r:embed="rId3"/>
          <a:srcRect l="30864" t="33877" r="15598" b="19994"/>
          <a:stretch/>
        </p:blipFill>
        <p:spPr>
          <a:xfrm>
            <a:off x="2063517" y="1982805"/>
            <a:ext cx="8585735" cy="4161183"/>
          </a:xfrm>
          <a:prstGeom prst="rect">
            <a:avLst/>
          </a:prstGeom>
        </p:spPr>
      </p:pic>
    </p:spTree>
    <p:extLst>
      <p:ext uri="{BB962C8B-B14F-4D97-AF65-F5344CB8AC3E}">
        <p14:creationId xmlns:p14="http://schemas.microsoft.com/office/powerpoint/2010/main" val="2413581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0292" y="861563"/>
            <a:ext cx="9584870" cy="914400"/>
          </a:xfrm>
        </p:spPr>
        <p:txBody>
          <a:bodyPr>
            <a:noAutofit/>
          </a:bodyPr>
          <a:lstStyle/>
          <a:p>
            <a:pPr algn="ctr"/>
            <a:r>
              <a:rPr lang="es-ES" sz="32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endParaRPr lang="es-ES" sz="32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4" name="Imagen 3"/>
          <p:cNvPicPr>
            <a:picLocks noChangeAspect="1"/>
          </p:cNvPicPr>
          <p:nvPr/>
        </p:nvPicPr>
        <p:blipFill rotWithShape="1">
          <a:blip r:embed="rId3"/>
          <a:srcRect l="31173" t="42804" r="43814" b="29380"/>
          <a:stretch/>
        </p:blipFill>
        <p:spPr>
          <a:xfrm>
            <a:off x="7600335" y="1923915"/>
            <a:ext cx="3636772" cy="2176136"/>
          </a:xfrm>
          <a:prstGeom prst="rect">
            <a:avLst/>
          </a:prstGeom>
        </p:spPr>
      </p:pic>
      <p:pic>
        <p:nvPicPr>
          <p:cNvPr id="6" name="Imagen 5"/>
          <p:cNvPicPr>
            <a:picLocks noChangeAspect="1"/>
          </p:cNvPicPr>
          <p:nvPr/>
        </p:nvPicPr>
        <p:blipFill rotWithShape="1">
          <a:blip r:embed="rId3"/>
          <a:srcRect l="56646" t="42804" r="17207" b="29380"/>
          <a:stretch/>
        </p:blipFill>
        <p:spPr>
          <a:xfrm>
            <a:off x="7728155" y="4248003"/>
            <a:ext cx="3520967" cy="2106842"/>
          </a:xfrm>
          <a:prstGeom prst="rect">
            <a:avLst/>
          </a:prstGeom>
        </p:spPr>
      </p:pic>
      <p:pic>
        <p:nvPicPr>
          <p:cNvPr id="7" name="Imagen 6"/>
          <p:cNvPicPr>
            <a:picLocks noChangeAspect="1"/>
          </p:cNvPicPr>
          <p:nvPr/>
        </p:nvPicPr>
        <p:blipFill rotWithShape="1">
          <a:blip r:embed="rId4"/>
          <a:srcRect l="30670" t="19576" r="44500" b="42850"/>
          <a:stretch/>
        </p:blipFill>
        <p:spPr>
          <a:xfrm>
            <a:off x="1614987" y="2131704"/>
            <a:ext cx="5070947" cy="4316405"/>
          </a:xfrm>
          <a:prstGeom prst="rect">
            <a:avLst/>
          </a:prstGeom>
        </p:spPr>
      </p:pic>
    </p:spTree>
    <p:extLst>
      <p:ext uri="{BB962C8B-B14F-4D97-AF65-F5344CB8AC3E}">
        <p14:creationId xmlns:p14="http://schemas.microsoft.com/office/powerpoint/2010/main" val="2119997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0292" y="861563"/>
            <a:ext cx="9584870" cy="914400"/>
          </a:xfrm>
        </p:spPr>
        <p:txBody>
          <a:bodyPr>
            <a:noAutofit/>
          </a:bodyPr>
          <a:lstStyle/>
          <a:p>
            <a:pPr algn="ctr"/>
            <a:r>
              <a:rPr lang="es-ES" sz="32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endParaRPr lang="es-ES" sz="32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3" name="Imagen 2"/>
          <p:cNvPicPr>
            <a:picLocks noChangeAspect="1"/>
          </p:cNvPicPr>
          <p:nvPr/>
        </p:nvPicPr>
        <p:blipFill rotWithShape="1">
          <a:blip r:embed="rId3"/>
          <a:srcRect l="57978" t="16978" r="17116" b="49065"/>
          <a:stretch/>
        </p:blipFill>
        <p:spPr>
          <a:xfrm>
            <a:off x="1674795" y="2727086"/>
            <a:ext cx="3792353" cy="2908422"/>
          </a:xfrm>
          <a:prstGeom prst="rect">
            <a:avLst/>
          </a:prstGeom>
        </p:spPr>
      </p:pic>
      <p:pic>
        <p:nvPicPr>
          <p:cNvPr id="8" name="Imagen 7"/>
          <p:cNvPicPr>
            <a:picLocks noChangeAspect="1"/>
          </p:cNvPicPr>
          <p:nvPr/>
        </p:nvPicPr>
        <p:blipFill rotWithShape="1">
          <a:blip r:embed="rId3"/>
          <a:srcRect l="54451" t="55984" r="15961" b="10391"/>
          <a:stretch/>
        </p:blipFill>
        <p:spPr>
          <a:xfrm>
            <a:off x="6345990" y="2727086"/>
            <a:ext cx="4549808" cy="2908422"/>
          </a:xfrm>
          <a:prstGeom prst="rect">
            <a:avLst/>
          </a:prstGeom>
        </p:spPr>
      </p:pic>
    </p:spTree>
    <p:extLst>
      <p:ext uri="{BB962C8B-B14F-4D97-AF65-F5344CB8AC3E}">
        <p14:creationId xmlns:p14="http://schemas.microsoft.com/office/powerpoint/2010/main" val="1586062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0292" y="861563"/>
            <a:ext cx="9584870" cy="914400"/>
          </a:xfrm>
        </p:spPr>
        <p:txBody>
          <a:bodyPr>
            <a:noAutofit/>
          </a:bodyPr>
          <a:lstStyle/>
          <a:p>
            <a:pPr algn="ctr"/>
            <a:r>
              <a:rPr lang="es-ES" sz="32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endParaRPr lang="es-ES" sz="32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4" name="Imagen 3"/>
          <p:cNvPicPr>
            <a:picLocks noChangeAspect="1"/>
          </p:cNvPicPr>
          <p:nvPr/>
        </p:nvPicPr>
        <p:blipFill rotWithShape="1">
          <a:blip r:embed="rId3"/>
          <a:srcRect l="47718" t="53353" r="15763" b="9686"/>
          <a:stretch/>
        </p:blipFill>
        <p:spPr>
          <a:xfrm>
            <a:off x="6432470" y="2844934"/>
            <a:ext cx="5214631" cy="2968725"/>
          </a:xfrm>
          <a:prstGeom prst="rect">
            <a:avLst/>
          </a:prstGeom>
        </p:spPr>
      </p:pic>
      <p:sp>
        <p:nvSpPr>
          <p:cNvPr id="6" name="Rectángulo 5"/>
          <p:cNvSpPr/>
          <p:nvPr/>
        </p:nvSpPr>
        <p:spPr>
          <a:xfrm>
            <a:off x="1045946" y="2541162"/>
            <a:ext cx="5162350" cy="3071610"/>
          </a:xfrm>
          <a:prstGeom prst="rect">
            <a:avLst/>
          </a:prstGeom>
        </p:spPr>
        <p:txBody>
          <a:bodyPr wrap="square">
            <a:spAutoFit/>
          </a:bodyPr>
          <a:lstStyle/>
          <a:p>
            <a:pPr algn="just">
              <a:lnSpc>
                <a:spcPct val="110000"/>
              </a:lnSpc>
              <a:spcBef>
                <a:spcPts val="0"/>
              </a:spcBef>
            </a:pPr>
            <a:r>
              <a:rPr lang="es-CO" sz="1600" b="1" dirty="0" smtClean="0">
                <a:latin typeface="Arial" panose="020B0604020202020204" pitchFamily="34" charset="0"/>
                <a:cs typeface="Arial" panose="020B0604020202020204" pitchFamily="34" charset="0"/>
              </a:rPr>
              <a:t>AÑO 2021</a:t>
            </a:r>
          </a:p>
          <a:p>
            <a:pPr algn="just">
              <a:lnSpc>
                <a:spcPct val="110000"/>
              </a:lnSpc>
              <a:spcBef>
                <a:spcPts val="0"/>
              </a:spcBef>
            </a:pPr>
            <a:endParaRPr lang="es-CO" sz="1600" b="1" dirty="0" smtClean="0">
              <a:latin typeface="Arial" panose="020B0604020202020204" pitchFamily="34" charset="0"/>
              <a:cs typeface="Arial" panose="020B0604020202020204" pitchFamily="34" charset="0"/>
            </a:endParaRPr>
          </a:p>
          <a:p>
            <a:pPr algn="just">
              <a:lnSpc>
                <a:spcPct val="110000"/>
              </a:lnSpc>
              <a:spcBef>
                <a:spcPts val="0"/>
              </a:spcBef>
            </a:pPr>
            <a:r>
              <a:rPr lang="es-CO" sz="1600" b="1" dirty="0" smtClean="0">
                <a:latin typeface="Arial" panose="020B0604020202020204" pitchFamily="34" charset="0"/>
                <a:cs typeface="Arial" panose="020B0604020202020204" pitchFamily="34" charset="0"/>
              </a:rPr>
              <a:t>COLOMBIA</a:t>
            </a:r>
            <a:endParaRPr lang="es-CO" sz="1600" b="1" dirty="0">
              <a:latin typeface="Arial" panose="020B0604020202020204" pitchFamily="34" charset="0"/>
              <a:cs typeface="Arial" panose="020B0604020202020204" pitchFamily="34" charset="0"/>
            </a:endParaRPr>
          </a:p>
          <a:p>
            <a:pPr algn="just">
              <a:lnSpc>
                <a:spcPct val="110000"/>
              </a:lnSpc>
              <a:spcBef>
                <a:spcPts val="0"/>
              </a:spcBef>
            </a:pPr>
            <a:endParaRPr lang="es-CO" sz="1600" dirty="0">
              <a:latin typeface="Arial" panose="020B0604020202020204" pitchFamily="34" charset="0"/>
              <a:cs typeface="Arial" panose="020B0604020202020204" pitchFamily="34" charset="0"/>
            </a:endParaRPr>
          </a:p>
          <a:p>
            <a:pPr algn="just">
              <a:lnSpc>
                <a:spcPct val="110000"/>
              </a:lnSpc>
              <a:spcBef>
                <a:spcPts val="0"/>
              </a:spcBef>
            </a:pPr>
            <a:r>
              <a:rPr lang="es-CO" sz="1600" dirty="0">
                <a:latin typeface="Arial" panose="020B0604020202020204" pitchFamily="34" charset="0"/>
                <a:cs typeface="Arial" panose="020B0604020202020204" pitchFamily="34" charset="0"/>
              </a:rPr>
              <a:t>Durante el año </a:t>
            </a:r>
            <a:r>
              <a:rPr lang="es-CO" sz="1600" dirty="0" smtClean="0">
                <a:latin typeface="Arial" panose="020B0604020202020204" pitchFamily="34" charset="0"/>
                <a:cs typeface="Arial" panose="020B0604020202020204" pitchFamily="34" charset="0"/>
              </a:rPr>
              <a:t>2021 </a:t>
            </a:r>
            <a:r>
              <a:rPr lang="es-CO" sz="1600" dirty="0">
                <a:latin typeface="Arial" panose="020B0604020202020204" pitchFamily="34" charset="0"/>
                <a:cs typeface="Arial" panose="020B0604020202020204" pitchFamily="34" charset="0"/>
              </a:rPr>
              <a:t>se notificaron a </a:t>
            </a:r>
            <a:r>
              <a:rPr lang="es-CO" sz="1600" dirty="0" smtClean="0">
                <a:latin typeface="Arial" panose="020B0604020202020204" pitchFamily="34" charset="0"/>
                <a:cs typeface="Arial" panose="020B0604020202020204" pitchFamily="34" charset="0"/>
              </a:rPr>
              <a:t>Sivigila a semana epidemiológica 08, 1.178 </a:t>
            </a:r>
            <a:r>
              <a:rPr lang="es-CO" sz="1600" dirty="0">
                <a:latin typeface="Arial" panose="020B0604020202020204" pitchFamily="34" charset="0"/>
                <a:cs typeface="Arial" panose="020B0604020202020204" pitchFamily="34" charset="0"/>
              </a:rPr>
              <a:t>casos de </a:t>
            </a:r>
            <a:r>
              <a:rPr lang="es-ES" sz="1600" dirty="0">
                <a:latin typeface="Arial" panose="020B0604020202020204" pitchFamily="34" charset="0"/>
                <a:cs typeface="Arial" panose="020B0604020202020204" pitchFamily="34" charset="0"/>
              </a:rPr>
              <a:t>Mortalidad perinatal y neonatal tardía</a:t>
            </a:r>
            <a:r>
              <a:rPr lang="es-CO" sz="1600" dirty="0">
                <a:latin typeface="Arial" panose="020B0604020202020204" pitchFamily="34" charset="0"/>
                <a:cs typeface="Arial" panose="020B0604020202020204" pitchFamily="34" charset="0"/>
              </a:rPr>
              <a:t>. </a:t>
            </a:r>
          </a:p>
          <a:p>
            <a:pPr algn="just">
              <a:lnSpc>
                <a:spcPct val="110000"/>
              </a:lnSpc>
              <a:spcBef>
                <a:spcPts val="0"/>
              </a:spcBef>
            </a:pPr>
            <a:endParaRPr lang="es-CO" sz="1600" dirty="0">
              <a:latin typeface="Arial" panose="020B0604020202020204" pitchFamily="34" charset="0"/>
              <a:cs typeface="Arial" panose="020B0604020202020204" pitchFamily="34" charset="0"/>
            </a:endParaRPr>
          </a:p>
          <a:p>
            <a:pPr algn="just">
              <a:lnSpc>
                <a:spcPct val="110000"/>
              </a:lnSpc>
              <a:spcBef>
                <a:spcPts val="0"/>
              </a:spcBef>
            </a:pPr>
            <a:r>
              <a:rPr lang="es-CO" sz="1600" dirty="0">
                <a:latin typeface="Arial" panose="020B0604020202020204" pitchFamily="34" charset="0"/>
                <a:cs typeface="Arial" panose="020B0604020202020204" pitchFamily="34" charset="0"/>
              </a:rPr>
              <a:t>Ha presentado una disminución a la baja con respecto a los casos notificados en el año 2019, con una disminución del </a:t>
            </a:r>
            <a:r>
              <a:rPr lang="es-CO" sz="1600" dirty="0" smtClean="0">
                <a:latin typeface="Arial" panose="020B0604020202020204" pitchFamily="34" charset="0"/>
                <a:cs typeface="Arial" panose="020B0604020202020204" pitchFamily="34" charset="0"/>
              </a:rPr>
              <a:t>14,5%</a:t>
            </a: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8229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28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2800" b="1" dirty="0" smtClean="0">
                <a:ln/>
                <a:solidFill>
                  <a:schemeClr val="accent6">
                    <a:lumMod val="75000"/>
                  </a:schemeClr>
                </a:solidFill>
                <a:latin typeface="Arial" panose="020B0604020202020204" pitchFamily="34" charset="0"/>
                <a:cs typeface="Arial" panose="020B0604020202020204" pitchFamily="34" charset="0"/>
              </a:rPr>
            </a:br>
            <a:r>
              <a:rPr lang="es-ES" sz="2800" b="1" dirty="0" smtClean="0">
                <a:ln/>
                <a:solidFill>
                  <a:schemeClr val="accent6">
                    <a:lumMod val="75000"/>
                  </a:schemeClr>
                </a:solidFill>
                <a:latin typeface="Arial" panose="020B0604020202020204" pitchFamily="34" charset="0"/>
                <a:cs typeface="Arial" panose="020B0604020202020204" pitchFamily="34" charset="0"/>
              </a:rPr>
              <a:t>Itagüí</a:t>
            </a:r>
            <a:endParaRPr lang="es-ES" sz="28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7" name="Marcador de texto 2"/>
          <p:cNvSpPr>
            <a:spLocks noGrp="1"/>
          </p:cNvSpPr>
          <p:nvPr>
            <p:ph type="body" sz="quarter" idx="13"/>
          </p:nvPr>
        </p:nvSpPr>
        <p:spPr>
          <a:xfrm>
            <a:off x="1135995" y="2291852"/>
            <a:ext cx="10144602" cy="4117595"/>
          </a:xfrm>
        </p:spPr>
        <p:txBody>
          <a:bodyPr>
            <a:normAutofit/>
          </a:bodyPr>
          <a:lstStyle/>
          <a:p>
            <a:r>
              <a:rPr lang="es-CO" sz="1600" dirty="0" smtClean="0">
                <a:solidFill>
                  <a:schemeClr val="tx1"/>
                </a:solidFill>
                <a:latin typeface="Arial" panose="020B0604020202020204" pitchFamily="34" charset="0"/>
                <a:cs typeface="Arial" panose="020B0604020202020204" pitchFamily="34" charset="0"/>
              </a:rPr>
              <a:t>Para el municipio de Itagüí se han presentado una disminución en la tendencia para los casos notificados de Mortalidad perinatal y neonatal tardía, para el año 2020, se terminó con 31 casos reportados, una disminución de 4 casos al año 2019 donde se habían reportado 35 casos. </a:t>
            </a:r>
          </a:p>
          <a:p>
            <a:r>
              <a:rPr lang="es-CO" sz="1600" dirty="0" smtClean="0">
                <a:solidFill>
                  <a:schemeClr val="tx1"/>
                </a:solidFill>
                <a:latin typeface="Arial" panose="020B0604020202020204" pitchFamily="34" charset="0"/>
                <a:cs typeface="Arial" panose="020B0604020202020204" pitchFamily="34" charset="0"/>
              </a:rPr>
              <a:t>Para el año 2021, a semana epidemiológica N° 15 se han reportado para el municipio 7 casos.</a:t>
            </a:r>
          </a:p>
          <a:p>
            <a:endParaRPr lang="es-CO" sz="1600" dirty="0">
              <a:solidFill>
                <a:schemeClr val="tx1"/>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464795407"/>
              </p:ext>
            </p:extLst>
          </p:nvPr>
        </p:nvGraphicFramePr>
        <p:xfrm>
          <a:off x="3922296" y="347472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4612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32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3200" b="1" dirty="0" smtClean="0">
                <a:ln/>
                <a:solidFill>
                  <a:schemeClr val="accent6">
                    <a:lumMod val="75000"/>
                  </a:schemeClr>
                </a:solidFill>
                <a:latin typeface="Arial" panose="020B0604020202020204" pitchFamily="34" charset="0"/>
                <a:cs typeface="Arial" panose="020B0604020202020204" pitchFamily="34" charset="0"/>
              </a:rPr>
            </a:br>
            <a:r>
              <a:rPr lang="es-ES" sz="3200" b="1" dirty="0" smtClean="0">
                <a:ln/>
                <a:solidFill>
                  <a:schemeClr val="accent6">
                    <a:lumMod val="75000"/>
                  </a:schemeClr>
                </a:solidFill>
                <a:latin typeface="Arial" panose="020B0604020202020204" pitchFamily="34" charset="0"/>
                <a:cs typeface="Arial" panose="020B0604020202020204" pitchFamily="34" charset="0"/>
              </a:rPr>
              <a:t>Itagüí</a:t>
            </a:r>
            <a:endParaRPr lang="es-ES" sz="32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graphicFrame>
        <p:nvGraphicFramePr>
          <p:cNvPr id="6" name="Gráfico 5"/>
          <p:cNvGraphicFramePr>
            <a:graphicFrameLocks/>
          </p:cNvGraphicFramePr>
          <p:nvPr>
            <p:extLst>
              <p:ext uri="{D42A27DB-BD31-4B8C-83A1-F6EECF244321}">
                <p14:modId xmlns:p14="http://schemas.microsoft.com/office/powerpoint/2010/main" val="682317627"/>
              </p:ext>
            </p:extLst>
          </p:nvPr>
        </p:nvGraphicFramePr>
        <p:xfrm>
          <a:off x="595164" y="3489960"/>
          <a:ext cx="11226264" cy="26822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redondeado 3"/>
          <p:cNvSpPr/>
          <p:nvPr/>
        </p:nvSpPr>
        <p:spPr>
          <a:xfrm>
            <a:off x="2651760" y="2743200"/>
            <a:ext cx="301752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panose="020B0604020202020204" pitchFamily="34" charset="0"/>
                <a:cs typeface="Arial" panose="020B0604020202020204" pitchFamily="34" charset="0"/>
              </a:rPr>
              <a:t>Año 2020</a:t>
            </a:r>
          </a:p>
          <a:p>
            <a:pPr algn="ctr"/>
            <a:r>
              <a:rPr lang="es-CO" dirty="0" smtClean="0">
                <a:latin typeface="Arial" panose="020B0604020202020204" pitchFamily="34" charset="0"/>
                <a:cs typeface="Arial" panose="020B0604020202020204" pitchFamily="34" charset="0"/>
              </a:rPr>
              <a:t>5 casos a semana epidemiológica 15</a:t>
            </a:r>
            <a:endParaRPr lang="es-CO" dirty="0">
              <a:latin typeface="Arial" panose="020B0604020202020204" pitchFamily="34" charset="0"/>
              <a:cs typeface="Arial" panose="020B0604020202020204" pitchFamily="34" charset="0"/>
            </a:endParaRPr>
          </a:p>
        </p:txBody>
      </p:sp>
      <p:sp>
        <p:nvSpPr>
          <p:cNvPr id="9" name="Rectángulo redondeado 8"/>
          <p:cNvSpPr/>
          <p:nvPr/>
        </p:nvSpPr>
        <p:spPr>
          <a:xfrm>
            <a:off x="6766560" y="2743200"/>
            <a:ext cx="301752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panose="020B0604020202020204" pitchFamily="34" charset="0"/>
                <a:cs typeface="Arial" panose="020B0604020202020204" pitchFamily="34" charset="0"/>
              </a:rPr>
              <a:t>Año 2021</a:t>
            </a:r>
          </a:p>
          <a:p>
            <a:pPr algn="ctr"/>
            <a:r>
              <a:rPr lang="es-CO" dirty="0">
                <a:latin typeface="Arial" panose="020B0604020202020204" pitchFamily="34" charset="0"/>
                <a:cs typeface="Arial" panose="020B0604020202020204" pitchFamily="34" charset="0"/>
              </a:rPr>
              <a:t>7</a:t>
            </a:r>
            <a:r>
              <a:rPr lang="es-CO" dirty="0" smtClean="0">
                <a:latin typeface="Arial" panose="020B0604020202020204" pitchFamily="34" charset="0"/>
                <a:cs typeface="Arial" panose="020B0604020202020204" pitchFamily="34" charset="0"/>
              </a:rPr>
              <a:t> casos a semana epidemiológica 15</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05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smtClean="0">
                <a:ln/>
                <a:solidFill>
                  <a:schemeClr val="accent4"/>
                </a:solidFill>
                <a:latin typeface="Arial" panose="020B0604020202020204" pitchFamily="34" charset="0"/>
                <a:cs typeface="Arial" panose="020B0604020202020204" pitchFamily="34" charset="0"/>
              </a:rPr>
              <a:t>Morbilidad Materna Extrema</a:t>
            </a:r>
            <a:endParaRPr lang="es-ES" sz="3200" b="1" dirty="0">
              <a:ln/>
              <a:solidFill>
                <a:schemeClr val="accent4"/>
              </a:solidFill>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3"/>
          </p:nvPr>
        </p:nvSpPr>
        <p:spPr>
          <a:xfrm>
            <a:off x="460375" y="3292953"/>
            <a:ext cx="5474353" cy="4719993"/>
          </a:xfrm>
        </p:spPr>
        <p:txBody>
          <a:bodyPr>
            <a:noAutofit/>
          </a:bodyPr>
          <a:lstStyle/>
          <a:p>
            <a:pPr algn="just">
              <a:lnSpc>
                <a:spcPct val="110000"/>
              </a:lnSpc>
              <a:spcBef>
                <a:spcPts val="0"/>
              </a:spcBef>
            </a:pPr>
            <a:r>
              <a:rPr lang="es-CO" sz="1600" dirty="0">
                <a:solidFill>
                  <a:schemeClr val="tx1"/>
                </a:solidFill>
                <a:latin typeface="Arial" panose="020B0604020202020204" pitchFamily="34" charset="0"/>
                <a:cs typeface="Arial" panose="020B0604020202020204" pitchFamily="34" charset="0"/>
              </a:rPr>
              <a:t>La Organización Mundial de la Salud (OMS) define la morbilidad materna extrema (MME) como un estado en el cual una mujer casi muere, pero sobrevivió a una complicación ocurrida durante el embarazo, el parto o dentro de los 42 días de la terminación del embarazo.(</a:t>
            </a:r>
            <a:r>
              <a:rPr lang="es-CO" sz="1600" dirty="0" smtClean="0">
                <a:solidFill>
                  <a:schemeClr val="tx1"/>
                </a:solidFill>
                <a:latin typeface="Arial" panose="020B0604020202020204" pitchFamily="34" charset="0"/>
                <a:cs typeface="Arial" panose="020B0604020202020204" pitchFamily="34" charset="0"/>
              </a:rPr>
              <a:t>1)</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2052" name="Picture 4" descr="Resultado de imagen para morbilidad materna extr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073" y="2528312"/>
            <a:ext cx="4605535" cy="34541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44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28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2800" b="1" dirty="0" smtClean="0">
                <a:ln/>
                <a:solidFill>
                  <a:schemeClr val="accent6">
                    <a:lumMod val="75000"/>
                  </a:schemeClr>
                </a:solidFill>
                <a:latin typeface="Arial" panose="020B0604020202020204" pitchFamily="34" charset="0"/>
                <a:cs typeface="Arial" panose="020B0604020202020204" pitchFamily="34" charset="0"/>
              </a:rPr>
            </a:br>
            <a:r>
              <a:rPr lang="es-ES" sz="2800" b="1" dirty="0" smtClean="0">
                <a:ln/>
                <a:solidFill>
                  <a:schemeClr val="accent6">
                    <a:lumMod val="75000"/>
                  </a:schemeClr>
                </a:solidFill>
                <a:latin typeface="Arial" panose="020B0604020202020204" pitchFamily="34" charset="0"/>
                <a:cs typeface="Arial" panose="020B0604020202020204" pitchFamily="34" charset="0"/>
              </a:rPr>
              <a:t>Itagüí</a:t>
            </a:r>
            <a:endParaRPr lang="es-ES" sz="28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graphicFrame>
        <p:nvGraphicFramePr>
          <p:cNvPr id="7" name="Gráfico 6"/>
          <p:cNvGraphicFramePr>
            <a:graphicFrameLocks/>
          </p:cNvGraphicFramePr>
          <p:nvPr>
            <p:extLst>
              <p:ext uri="{D42A27DB-BD31-4B8C-83A1-F6EECF244321}">
                <p14:modId xmlns:p14="http://schemas.microsoft.com/office/powerpoint/2010/main" val="4124541085"/>
              </p:ext>
            </p:extLst>
          </p:nvPr>
        </p:nvGraphicFramePr>
        <p:xfrm>
          <a:off x="598517" y="2697480"/>
          <a:ext cx="5609779" cy="3368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a:graphicFrameLocks/>
          </p:cNvGraphicFramePr>
          <p:nvPr>
            <p:extLst>
              <p:ext uri="{D42A27DB-BD31-4B8C-83A1-F6EECF244321}">
                <p14:modId xmlns:p14="http://schemas.microsoft.com/office/powerpoint/2010/main" val="1513446606"/>
              </p:ext>
            </p:extLst>
          </p:nvPr>
        </p:nvGraphicFramePr>
        <p:xfrm>
          <a:off x="6385560" y="2697480"/>
          <a:ext cx="5608320" cy="3368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9254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489" y="1289395"/>
            <a:ext cx="9584870" cy="914400"/>
          </a:xfrm>
        </p:spPr>
        <p:txBody>
          <a:bodyPr>
            <a:noAutofit/>
          </a:bodyPr>
          <a:lstStyle/>
          <a:p>
            <a:pPr algn="ctr"/>
            <a:r>
              <a:rPr lang="es-ES" sz="28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2800" b="1" dirty="0">
                <a:ln/>
                <a:solidFill>
                  <a:schemeClr val="accent6">
                    <a:lumMod val="75000"/>
                  </a:schemeClr>
                </a:solidFill>
                <a:latin typeface="Arial" panose="020B0604020202020204" pitchFamily="34" charset="0"/>
                <a:cs typeface="Arial" panose="020B0604020202020204" pitchFamily="34" charset="0"/>
              </a:rPr>
            </a:br>
            <a:r>
              <a:rPr lang="es-ES" sz="2800" b="1" dirty="0">
                <a:ln/>
                <a:solidFill>
                  <a:schemeClr val="accent6">
                    <a:lumMod val="75000"/>
                  </a:schemeClr>
                </a:solidFill>
                <a:latin typeface="Arial" panose="020B0604020202020204" pitchFamily="34" charset="0"/>
                <a:cs typeface="Arial" panose="020B0604020202020204" pitchFamily="34" charset="0"/>
              </a:rPr>
              <a:t>Itagüí</a:t>
            </a:r>
            <a:endParaRPr lang="es-ES" sz="2800" b="1" dirty="0">
              <a:ln/>
              <a:solidFill>
                <a:schemeClr val="accent4"/>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srcRect l="56845" t="30346" r="15971" b="55320"/>
          <a:stretch/>
        </p:blipFill>
        <p:spPr>
          <a:xfrm>
            <a:off x="7343192" y="2516031"/>
            <a:ext cx="4128082" cy="1212978"/>
          </a:xfrm>
          <a:prstGeom prst="rect">
            <a:avLst/>
          </a:prstGeom>
        </p:spPr>
      </p:pic>
      <p:sp>
        <p:nvSpPr>
          <p:cNvPr id="3" name="Rectángulo 2"/>
          <p:cNvSpPr/>
          <p:nvPr/>
        </p:nvSpPr>
        <p:spPr>
          <a:xfrm>
            <a:off x="9853127" y="2660877"/>
            <a:ext cx="1492898" cy="888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200" dirty="0" smtClean="0">
                <a:latin typeface="Arial" panose="020B0604020202020204" pitchFamily="34" charset="0"/>
                <a:cs typeface="Arial" panose="020B0604020202020204" pitchFamily="34" charset="0"/>
              </a:rPr>
              <a:t>Área Urbana</a:t>
            </a:r>
          </a:p>
          <a:p>
            <a:pPr algn="ctr"/>
            <a:r>
              <a:rPr lang="es-CO" dirty="0" smtClean="0">
                <a:latin typeface="Arial" panose="020B0604020202020204" pitchFamily="34" charset="0"/>
                <a:cs typeface="Arial" panose="020B0604020202020204" pitchFamily="34" charset="0"/>
              </a:rPr>
              <a:t>87,6%</a:t>
            </a:r>
            <a:endParaRPr lang="es-CO"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srcRect l="56845" t="59971" r="15971" b="26073"/>
          <a:stretch/>
        </p:blipFill>
        <p:spPr>
          <a:xfrm>
            <a:off x="7343192" y="4072014"/>
            <a:ext cx="4128082" cy="1180921"/>
          </a:xfrm>
          <a:prstGeom prst="rect">
            <a:avLst/>
          </a:prstGeom>
        </p:spPr>
      </p:pic>
      <p:sp>
        <p:nvSpPr>
          <p:cNvPr id="4" name="Rectángulo 3"/>
          <p:cNvSpPr/>
          <p:nvPr/>
        </p:nvSpPr>
        <p:spPr>
          <a:xfrm>
            <a:off x="9759820" y="4228600"/>
            <a:ext cx="1586205" cy="867747"/>
          </a:xfrm>
          <a:prstGeom prst="rect">
            <a:avLst/>
          </a:prstGeom>
          <a:solidFill>
            <a:srgbClr val="D66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latin typeface="Arial" panose="020B0604020202020204" pitchFamily="34" charset="0"/>
                <a:cs typeface="Arial" panose="020B0604020202020204" pitchFamily="34" charset="0"/>
              </a:rPr>
              <a:t>Contributivo </a:t>
            </a:r>
            <a:r>
              <a:rPr lang="es-CO" sz="1100" b="1" dirty="0" smtClean="0">
                <a:latin typeface="Arial" panose="020B0604020202020204" pitchFamily="34" charset="0"/>
                <a:cs typeface="Arial" panose="020B0604020202020204" pitchFamily="34" charset="0"/>
              </a:rPr>
              <a:t>58%</a:t>
            </a:r>
          </a:p>
          <a:p>
            <a:pPr algn="ctr"/>
            <a:r>
              <a:rPr lang="es-CO" sz="1100" dirty="0">
                <a:latin typeface="Arial" panose="020B0604020202020204" pitchFamily="34" charset="0"/>
                <a:cs typeface="Arial" panose="020B0604020202020204" pitchFamily="34" charset="0"/>
              </a:rPr>
              <a:t>No Asegurado </a:t>
            </a:r>
            <a:r>
              <a:rPr lang="es-CO" sz="1100" b="1" dirty="0" smtClean="0">
                <a:latin typeface="Arial" panose="020B0604020202020204" pitchFamily="34" charset="0"/>
                <a:cs typeface="Arial" panose="020B0604020202020204" pitchFamily="34" charset="0"/>
              </a:rPr>
              <a:t>16%</a:t>
            </a:r>
          </a:p>
          <a:p>
            <a:pPr algn="ctr"/>
            <a:r>
              <a:rPr lang="es-CO" sz="1100" dirty="0" smtClean="0">
                <a:latin typeface="Arial" panose="020B0604020202020204" pitchFamily="34" charset="0"/>
                <a:cs typeface="Arial" panose="020B0604020202020204" pitchFamily="34" charset="0"/>
              </a:rPr>
              <a:t>Subsidiado </a:t>
            </a:r>
            <a:r>
              <a:rPr lang="es-CO" sz="1100" b="1" dirty="0" smtClean="0">
                <a:latin typeface="Arial" panose="020B0604020202020204" pitchFamily="34" charset="0"/>
                <a:cs typeface="Arial" panose="020B0604020202020204" pitchFamily="34" charset="0"/>
              </a:rPr>
              <a:t>19%</a:t>
            </a:r>
            <a:endParaRPr lang="es-CO" sz="1100" b="1" dirty="0">
              <a:latin typeface="Arial" panose="020B0604020202020204" pitchFamily="34" charset="0"/>
              <a:cs typeface="Arial" panose="020B0604020202020204" pitchFamily="34" charset="0"/>
            </a:endParaRPr>
          </a:p>
        </p:txBody>
      </p:sp>
      <p:sp>
        <p:nvSpPr>
          <p:cNvPr id="10" name="Rectángulo 9"/>
          <p:cNvSpPr/>
          <p:nvPr/>
        </p:nvSpPr>
        <p:spPr>
          <a:xfrm>
            <a:off x="922868" y="3006110"/>
            <a:ext cx="5645020" cy="1815882"/>
          </a:xfrm>
          <a:prstGeom prst="rect">
            <a:avLst/>
          </a:prstGeom>
        </p:spPr>
        <p:txBody>
          <a:bodyPr wrap="square">
            <a:spAutoFit/>
          </a:bodyPr>
          <a:lstStyle/>
          <a:p>
            <a:pPr algn="just">
              <a:spcAft>
                <a:spcPts val="0"/>
              </a:spcAft>
            </a:pP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Para el año 2020 todos </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los casos fueron confirmados clínicamente y la mayor proporción pertenecen al régimen contributivo con el </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58% </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los casos, </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el 16% </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no están asegurados </a:t>
            </a:r>
            <a:r>
              <a:rPr lang="es-CO"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 el 19% pertenece al régimen subsidiado. Hay </a:t>
            </a: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que tener presente que el régimen contributivo es el que más población afiliada tiene, por lo que la mayor proporción casi siempre recae sobre este.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799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28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2800" b="1" dirty="0" smtClean="0">
                <a:ln/>
                <a:solidFill>
                  <a:schemeClr val="accent6">
                    <a:lumMod val="75000"/>
                  </a:schemeClr>
                </a:solidFill>
                <a:latin typeface="Arial" panose="020B0604020202020204" pitchFamily="34" charset="0"/>
                <a:cs typeface="Arial" panose="020B0604020202020204" pitchFamily="34" charset="0"/>
              </a:rPr>
            </a:br>
            <a:r>
              <a:rPr lang="es-ES" sz="2800" b="1" dirty="0" smtClean="0">
                <a:ln/>
                <a:solidFill>
                  <a:schemeClr val="accent6">
                    <a:lumMod val="75000"/>
                  </a:schemeClr>
                </a:solidFill>
                <a:latin typeface="Arial" panose="020B0604020202020204" pitchFamily="34" charset="0"/>
                <a:cs typeface="Arial" panose="020B0604020202020204" pitchFamily="34" charset="0"/>
              </a:rPr>
              <a:t>Itagüí</a:t>
            </a:r>
            <a:endParaRPr lang="es-ES" sz="28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graphicFrame>
        <p:nvGraphicFramePr>
          <p:cNvPr id="6" name="Gráfico 5"/>
          <p:cNvGraphicFramePr>
            <a:graphicFrameLocks/>
          </p:cNvGraphicFramePr>
          <p:nvPr>
            <p:extLst>
              <p:ext uri="{D42A27DB-BD31-4B8C-83A1-F6EECF244321}">
                <p14:modId xmlns:p14="http://schemas.microsoft.com/office/powerpoint/2010/main" val="3943801576"/>
              </p:ext>
            </p:extLst>
          </p:nvPr>
        </p:nvGraphicFramePr>
        <p:xfrm>
          <a:off x="382716" y="2316480"/>
          <a:ext cx="568452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4267457982"/>
              </p:ext>
            </p:extLst>
          </p:nvPr>
        </p:nvGraphicFramePr>
        <p:xfrm>
          <a:off x="6322050" y="2499360"/>
          <a:ext cx="5443229" cy="3383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084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32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3200" b="1" dirty="0" smtClean="0">
                <a:ln/>
                <a:solidFill>
                  <a:schemeClr val="accent6">
                    <a:lumMod val="75000"/>
                  </a:schemeClr>
                </a:solidFill>
                <a:latin typeface="Arial" panose="020B0604020202020204" pitchFamily="34" charset="0"/>
                <a:cs typeface="Arial" panose="020B0604020202020204" pitchFamily="34" charset="0"/>
              </a:rPr>
            </a:br>
            <a:r>
              <a:rPr lang="es-ES" sz="3200" b="1" dirty="0" smtClean="0">
                <a:ln/>
                <a:solidFill>
                  <a:schemeClr val="accent6">
                    <a:lumMod val="75000"/>
                  </a:schemeClr>
                </a:solidFill>
                <a:latin typeface="Arial" panose="020B0604020202020204" pitchFamily="34" charset="0"/>
                <a:cs typeface="Arial" panose="020B0604020202020204" pitchFamily="34" charset="0"/>
              </a:rPr>
              <a:t>Itagüí</a:t>
            </a:r>
            <a:endParaRPr lang="es-ES" sz="32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graphicFrame>
        <p:nvGraphicFramePr>
          <p:cNvPr id="7" name="Gráfico 6"/>
          <p:cNvGraphicFramePr>
            <a:graphicFrameLocks/>
          </p:cNvGraphicFramePr>
          <p:nvPr>
            <p:extLst>
              <p:ext uri="{D42A27DB-BD31-4B8C-83A1-F6EECF244321}">
                <p14:modId xmlns:p14="http://schemas.microsoft.com/office/powerpoint/2010/main" val="4122498754"/>
              </p:ext>
            </p:extLst>
          </p:nvPr>
        </p:nvGraphicFramePr>
        <p:xfrm>
          <a:off x="1872516" y="2112847"/>
          <a:ext cx="8671560" cy="3992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8663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3200" b="1" dirty="0" smtClean="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3200" b="1" dirty="0" smtClean="0">
                <a:ln/>
                <a:solidFill>
                  <a:schemeClr val="accent6">
                    <a:lumMod val="75000"/>
                  </a:schemeClr>
                </a:solidFill>
                <a:latin typeface="Arial" panose="020B0604020202020204" pitchFamily="34" charset="0"/>
                <a:cs typeface="Arial" panose="020B0604020202020204" pitchFamily="34" charset="0"/>
              </a:rPr>
            </a:br>
            <a:r>
              <a:rPr lang="es-ES" sz="3200" b="1" dirty="0" smtClean="0">
                <a:ln/>
                <a:solidFill>
                  <a:schemeClr val="accent6">
                    <a:lumMod val="75000"/>
                  </a:schemeClr>
                </a:solidFill>
                <a:latin typeface="Arial" panose="020B0604020202020204" pitchFamily="34" charset="0"/>
                <a:cs typeface="Arial" panose="020B0604020202020204" pitchFamily="34" charset="0"/>
              </a:rPr>
              <a:t>Itagüí</a:t>
            </a:r>
            <a:endParaRPr lang="es-ES" sz="3200" b="1" dirty="0">
              <a:ln/>
              <a:solidFill>
                <a:schemeClr val="accent6">
                  <a:lumMod val="75000"/>
                </a:schemeClr>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3" name="Imagen 2"/>
          <p:cNvPicPr>
            <a:picLocks noChangeAspect="1"/>
          </p:cNvPicPr>
          <p:nvPr/>
        </p:nvPicPr>
        <p:blipFill rotWithShape="1">
          <a:blip r:embed="rId3"/>
          <a:srcRect l="38125" t="34437" r="16750" b="25099"/>
          <a:stretch/>
        </p:blipFill>
        <p:spPr>
          <a:xfrm>
            <a:off x="2636520" y="2225040"/>
            <a:ext cx="7117080" cy="3588112"/>
          </a:xfrm>
          <a:prstGeom prst="rect">
            <a:avLst/>
          </a:prstGeom>
        </p:spPr>
      </p:pic>
    </p:spTree>
    <p:extLst>
      <p:ext uri="{BB962C8B-B14F-4D97-AF65-F5344CB8AC3E}">
        <p14:creationId xmlns:p14="http://schemas.microsoft.com/office/powerpoint/2010/main" val="914136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5"/>
            <a:ext cx="12195830" cy="6854057"/>
          </a:xfrm>
          <a:prstGeom prst="rect">
            <a:avLst/>
          </a:prstGeom>
        </p:spPr>
      </p:pic>
    </p:spTree>
    <p:extLst>
      <p:ext uri="{BB962C8B-B14F-4D97-AF65-F5344CB8AC3E}">
        <p14:creationId xmlns:p14="http://schemas.microsoft.com/office/powerpoint/2010/main" val="221954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smtClean="0">
                <a:ln/>
                <a:solidFill>
                  <a:schemeClr val="accent4"/>
                </a:solidFill>
                <a:latin typeface="Arial" panose="020B0604020202020204" pitchFamily="34" charset="0"/>
                <a:cs typeface="Arial" panose="020B0604020202020204" pitchFamily="34" charset="0"/>
              </a:rPr>
              <a:t>Morbilidad Materna Extrema</a:t>
            </a:r>
            <a:endParaRPr lang="es-ES" sz="3200" b="1" dirty="0">
              <a:ln/>
              <a:solidFill>
                <a:schemeClr val="accent4"/>
              </a:solidFill>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3"/>
          </p:nvPr>
        </p:nvSpPr>
        <p:spPr>
          <a:xfrm>
            <a:off x="460375" y="2789099"/>
            <a:ext cx="5474353" cy="4719993"/>
          </a:xfrm>
        </p:spPr>
        <p:txBody>
          <a:bodyPr>
            <a:noAutofit/>
          </a:bodyPr>
          <a:lstStyle/>
          <a:p>
            <a:pPr algn="just">
              <a:lnSpc>
                <a:spcPct val="110000"/>
              </a:lnSpc>
              <a:spcBef>
                <a:spcPts val="0"/>
              </a:spcBef>
            </a:pPr>
            <a:r>
              <a:rPr lang="es-ES" sz="1600" b="1" dirty="0" smtClean="0">
                <a:solidFill>
                  <a:schemeClr val="tx1"/>
                </a:solidFill>
                <a:latin typeface="Arial" panose="020B0604020202020204" pitchFamily="34" charset="0"/>
                <a:cs typeface="Arial" panose="020B0604020202020204" pitchFamily="34" charset="0"/>
              </a:rPr>
              <a:t>Usos </a:t>
            </a:r>
            <a:r>
              <a:rPr lang="es-ES" sz="1600" b="1" dirty="0">
                <a:solidFill>
                  <a:schemeClr val="tx1"/>
                </a:solidFill>
                <a:latin typeface="Arial" panose="020B0604020202020204" pitchFamily="34" charset="0"/>
                <a:cs typeface="Arial" panose="020B0604020202020204" pitchFamily="34" charset="0"/>
              </a:rPr>
              <a:t>y usuarios de la vigilancia del evento </a:t>
            </a:r>
            <a:endParaRPr lang="es-ES" sz="1600" b="1" dirty="0" smtClean="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endParaRPr lang="es-ES" sz="1600" b="1"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ES" sz="1600" dirty="0" smtClean="0">
                <a:solidFill>
                  <a:schemeClr val="tx1"/>
                </a:solidFill>
                <a:latin typeface="Arial" panose="020B0604020202020204" pitchFamily="34" charset="0"/>
                <a:cs typeface="Arial" panose="020B0604020202020204" pitchFamily="34" charset="0"/>
              </a:rPr>
              <a:t>Realizar </a:t>
            </a:r>
            <a:r>
              <a:rPr lang="es-ES" sz="1600" dirty="0">
                <a:solidFill>
                  <a:schemeClr val="tx1"/>
                </a:solidFill>
                <a:latin typeface="Arial" panose="020B0604020202020204" pitchFamily="34" charset="0"/>
                <a:cs typeface="Arial" panose="020B0604020202020204" pitchFamily="34" charset="0"/>
              </a:rPr>
              <a:t>la vigilancia en salud pública de la morbilidad materna extrema permite estimar la magnitud y tendencia del evento, la activación de mecanismos de respuesta inmediata y la orientación de acciones para mejorar la calidad de atención obstétrica en busca de la disminución de la morbilidad, las discapacidades evitables y la mortalidad materna y perinatal en el territorio nacional.</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4" name="Imagen 3"/>
          <p:cNvPicPr>
            <a:picLocks noChangeAspect="1"/>
          </p:cNvPicPr>
          <p:nvPr/>
        </p:nvPicPr>
        <p:blipFill>
          <a:blip r:embed="rId3"/>
          <a:stretch>
            <a:fillRect/>
          </a:stretch>
        </p:blipFill>
        <p:spPr>
          <a:xfrm>
            <a:off x="6624735" y="2206203"/>
            <a:ext cx="4876800" cy="3248025"/>
          </a:xfrm>
          <a:prstGeom prst="rect">
            <a:avLst/>
          </a:prstGeom>
        </p:spPr>
      </p:pic>
    </p:spTree>
    <p:extLst>
      <p:ext uri="{BB962C8B-B14F-4D97-AF65-F5344CB8AC3E}">
        <p14:creationId xmlns:p14="http://schemas.microsoft.com/office/powerpoint/2010/main" val="3838896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smtClean="0">
                <a:ln/>
                <a:solidFill>
                  <a:schemeClr val="accent4"/>
                </a:solidFill>
                <a:latin typeface="Arial" panose="020B0604020202020204" pitchFamily="34" charset="0"/>
                <a:cs typeface="Arial" panose="020B0604020202020204" pitchFamily="34" charset="0"/>
              </a:rPr>
              <a:t>Morbilidad Materna Extrema</a:t>
            </a:r>
            <a:endParaRPr lang="es-ES" sz="3200" b="1" dirty="0">
              <a:ln/>
              <a:solidFill>
                <a:schemeClr val="accent4"/>
              </a:solidFill>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3"/>
          </p:nvPr>
        </p:nvSpPr>
        <p:spPr>
          <a:xfrm>
            <a:off x="460375" y="2789099"/>
            <a:ext cx="5474353" cy="4719993"/>
          </a:xfrm>
        </p:spPr>
        <p:txBody>
          <a:bodyPr>
            <a:noAutofit/>
          </a:bodyPr>
          <a:lstStyle/>
          <a:p>
            <a:pPr algn="just">
              <a:lnSpc>
                <a:spcPct val="110000"/>
              </a:lnSpc>
              <a:spcBef>
                <a:spcPts val="0"/>
              </a:spcBef>
            </a:pPr>
            <a:r>
              <a:rPr lang="es-ES" sz="1600" b="1" dirty="0" smtClean="0">
                <a:solidFill>
                  <a:schemeClr val="tx1"/>
                </a:solidFill>
                <a:latin typeface="Arial" panose="020B0604020202020204" pitchFamily="34" charset="0"/>
                <a:cs typeface="Arial" panose="020B0604020202020204" pitchFamily="34" charset="0"/>
              </a:rPr>
              <a:t>Usos </a:t>
            </a:r>
            <a:r>
              <a:rPr lang="es-ES" sz="1600" b="1" dirty="0">
                <a:solidFill>
                  <a:schemeClr val="tx1"/>
                </a:solidFill>
                <a:latin typeface="Arial" panose="020B0604020202020204" pitchFamily="34" charset="0"/>
                <a:cs typeface="Arial" panose="020B0604020202020204" pitchFamily="34" charset="0"/>
              </a:rPr>
              <a:t>y usuarios de la vigilancia del evento </a:t>
            </a:r>
            <a:endParaRPr lang="es-ES" sz="1600" b="1" dirty="0" smtClean="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endParaRPr lang="es-ES" sz="1600" b="1"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ES" sz="1600" dirty="0" smtClean="0">
                <a:solidFill>
                  <a:schemeClr val="tx1"/>
                </a:solidFill>
                <a:latin typeface="Arial" panose="020B0604020202020204" pitchFamily="34" charset="0"/>
                <a:cs typeface="Arial" panose="020B0604020202020204" pitchFamily="34" charset="0"/>
              </a:rPr>
              <a:t>Realizar </a:t>
            </a:r>
            <a:r>
              <a:rPr lang="es-ES" sz="1600" dirty="0">
                <a:solidFill>
                  <a:schemeClr val="tx1"/>
                </a:solidFill>
                <a:latin typeface="Arial" panose="020B0604020202020204" pitchFamily="34" charset="0"/>
                <a:cs typeface="Arial" panose="020B0604020202020204" pitchFamily="34" charset="0"/>
              </a:rPr>
              <a:t>la vigilancia en salud pública de la morbilidad materna extrema permite estimar la magnitud y tendencia del evento, la activación de mecanismos de respuesta inmediata y la orientación de acciones para mejorar la calidad de atención obstétrica en busca de la disminución de la morbilidad, las discapacidades evitables y la mortalidad materna y perinatal en el territorio nacional.</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4" name="Imagen 3"/>
          <p:cNvPicPr>
            <a:picLocks noChangeAspect="1"/>
          </p:cNvPicPr>
          <p:nvPr/>
        </p:nvPicPr>
        <p:blipFill>
          <a:blip r:embed="rId3"/>
          <a:stretch>
            <a:fillRect/>
          </a:stretch>
        </p:blipFill>
        <p:spPr>
          <a:xfrm>
            <a:off x="6624735" y="2206203"/>
            <a:ext cx="4876800" cy="3248025"/>
          </a:xfrm>
          <a:prstGeom prst="rect">
            <a:avLst/>
          </a:prstGeom>
        </p:spPr>
      </p:pic>
    </p:spTree>
    <p:extLst>
      <p:ext uri="{BB962C8B-B14F-4D97-AF65-F5344CB8AC3E}">
        <p14:creationId xmlns:p14="http://schemas.microsoft.com/office/powerpoint/2010/main" val="4259110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smtClean="0">
                <a:ln/>
                <a:solidFill>
                  <a:schemeClr val="accent4"/>
                </a:solidFill>
                <a:latin typeface="Arial" panose="020B0604020202020204" pitchFamily="34" charset="0"/>
                <a:cs typeface="Arial" panose="020B0604020202020204" pitchFamily="34" charset="0"/>
              </a:rPr>
              <a:t>Morbilidad Materna Extrema</a:t>
            </a:r>
            <a:endParaRPr lang="es-ES" sz="3200" b="1" dirty="0">
              <a:ln/>
              <a:solidFill>
                <a:schemeClr val="accent4"/>
              </a:solidFill>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3"/>
          </p:nvPr>
        </p:nvSpPr>
        <p:spPr>
          <a:xfrm>
            <a:off x="797259" y="2673595"/>
            <a:ext cx="5474353" cy="4719993"/>
          </a:xfrm>
        </p:spPr>
        <p:txBody>
          <a:bodyPr>
            <a:noAutofit/>
          </a:bodyPr>
          <a:lstStyle/>
          <a:p>
            <a:pPr algn="just">
              <a:lnSpc>
                <a:spcPct val="110000"/>
              </a:lnSpc>
              <a:spcBef>
                <a:spcPts val="0"/>
              </a:spcBef>
            </a:pPr>
            <a:r>
              <a:rPr lang="es-ES" sz="1600" b="1" dirty="0" smtClean="0">
                <a:solidFill>
                  <a:schemeClr val="tx1"/>
                </a:solidFill>
                <a:latin typeface="Arial" panose="020B0604020202020204" pitchFamily="34" charset="0"/>
                <a:cs typeface="Arial" panose="020B0604020202020204" pitchFamily="34" charset="0"/>
              </a:rPr>
              <a:t>Justificación </a:t>
            </a:r>
            <a:r>
              <a:rPr lang="es-ES" sz="1600" b="1" dirty="0">
                <a:solidFill>
                  <a:schemeClr val="tx1"/>
                </a:solidFill>
                <a:latin typeface="Arial" panose="020B0604020202020204" pitchFamily="34" charset="0"/>
                <a:cs typeface="Arial" panose="020B0604020202020204" pitchFamily="34" charset="0"/>
              </a:rPr>
              <a:t>para la vigilancia </a:t>
            </a:r>
            <a:endParaRPr lang="es-ES" sz="1600" b="1" dirty="0" smtClean="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endParaRPr lang="es-ES" sz="16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ES" sz="1600" dirty="0" smtClean="0">
                <a:solidFill>
                  <a:schemeClr val="tx1"/>
                </a:solidFill>
                <a:latin typeface="Arial" panose="020B0604020202020204" pitchFamily="34" charset="0"/>
                <a:cs typeface="Arial" panose="020B0604020202020204" pitchFamily="34" charset="0"/>
              </a:rPr>
              <a:t>Dentro </a:t>
            </a:r>
            <a:r>
              <a:rPr lang="es-ES" sz="1600" dirty="0">
                <a:solidFill>
                  <a:schemeClr val="tx1"/>
                </a:solidFill>
                <a:latin typeface="Arial" panose="020B0604020202020204" pitchFamily="34" charset="0"/>
                <a:cs typeface="Arial" panose="020B0604020202020204" pitchFamily="34" charset="0"/>
              </a:rPr>
              <a:t>del Plan de acción 2012-2017 para acelerar la reducción de la mortalidad materna y la morbilidad materna extrema (OPS/OMS), en el área estratégica cuatro, se plantea la necesidad del fortalecimiento de los sistemas de información y vigilancia de la salud materna en los países de la región y se establecen dentro de los indicadores de monitoreo y evaluación el registro sistemático de la morbilidad materna extrema y la medición de los indicadores del </a:t>
            </a:r>
            <a:r>
              <a:rPr lang="es-ES" sz="1600" dirty="0" smtClean="0">
                <a:solidFill>
                  <a:schemeClr val="tx1"/>
                </a:solidFill>
                <a:latin typeface="Arial" panose="020B0604020202020204" pitchFamily="34" charset="0"/>
                <a:cs typeface="Arial" panose="020B0604020202020204" pitchFamily="34" charset="0"/>
              </a:rPr>
              <a:t>evento</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7" name="Imagen 6"/>
          <p:cNvPicPr>
            <a:picLocks noChangeAspect="1"/>
          </p:cNvPicPr>
          <p:nvPr/>
        </p:nvPicPr>
        <p:blipFill>
          <a:blip r:embed="rId3"/>
          <a:stretch>
            <a:fillRect/>
          </a:stretch>
        </p:blipFill>
        <p:spPr>
          <a:xfrm>
            <a:off x="6789820" y="3039177"/>
            <a:ext cx="4394735" cy="24720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4055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88710402"/>
              </p:ext>
            </p:extLst>
          </p:nvPr>
        </p:nvGraphicFramePr>
        <p:xfrm>
          <a:off x="4240788" y="2767914"/>
          <a:ext cx="3599091" cy="3420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5392083" y="5526452"/>
            <a:ext cx="2843212"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SIVIGILA</a:t>
            </a:r>
            <a:endParaRPr lang="es-CO" sz="2400" b="1" dirty="0">
              <a:latin typeface="Arial" panose="020B0604020202020204" pitchFamily="34" charset="0"/>
              <a:cs typeface="Arial" panose="020B0604020202020204" pitchFamily="34" charset="0"/>
            </a:endParaRPr>
          </a:p>
        </p:txBody>
      </p:sp>
      <p:sp>
        <p:nvSpPr>
          <p:cNvPr id="9" name="Rectángulo 8"/>
          <p:cNvSpPr/>
          <p:nvPr/>
        </p:nvSpPr>
        <p:spPr>
          <a:xfrm>
            <a:off x="1439600" y="1331052"/>
            <a:ext cx="9029964" cy="535531"/>
          </a:xfrm>
          <a:prstGeom prst="rect">
            <a:avLst/>
          </a:prstGeom>
          <a:noFill/>
        </p:spPr>
        <p:txBody>
          <a:bodyPr wrap="square" lIns="91440" tIns="45720" rIns="91440" bIns="45720">
            <a:spAutoFit/>
          </a:bodyPr>
          <a:lstStyle/>
          <a:p>
            <a:pPr algn="ctr">
              <a:lnSpc>
                <a:spcPct val="90000"/>
              </a:lnSpc>
              <a:spcBef>
                <a:spcPct val="0"/>
              </a:spcBef>
            </a:pPr>
            <a:r>
              <a:rPr lang="es-ES" sz="3200" b="1" dirty="0">
                <a:ln/>
                <a:solidFill>
                  <a:schemeClr val="accent4"/>
                </a:solidFill>
                <a:latin typeface="Arial" panose="020B0604020202020204" pitchFamily="34" charset="0"/>
                <a:ea typeface="+mj-ea"/>
                <a:cs typeface="Arial" panose="020B0604020202020204" pitchFamily="34" charset="0"/>
              </a:rPr>
              <a:t>Morbilidad Materna Extrema</a:t>
            </a:r>
          </a:p>
        </p:txBody>
      </p:sp>
      <p:sp>
        <p:nvSpPr>
          <p:cNvPr id="2" name="CuadroTexto 1"/>
          <p:cNvSpPr txBox="1"/>
          <p:nvPr/>
        </p:nvSpPr>
        <p:spPr>
          <a:xfrm>
            <a:off x="1655806" y="2306595"/>
            <a:ext cx="10173730" cy="369332"/>
          </a:xfrm>
          <a:prstGeom prst="rect">
            <a:avLst/>
          </a:prstGeom>
          <a:noFill/>
        </p:spPr>
        <p:txBody>
          <a:bodyPr wrap="square" rtlCol="0">
            <a:spAutoFit/>
          </a:bodyPr>
          <a:lstStyle/>
          <a:p>
            <a:r>
              <a:rPr lang="es-ES" dirty="0" smtClean="0">
                <a:latin typeface="Arial" panose="020B0604020202020204" pitchFamily="34" charset="0"/>
                <a:cs typeface="Arial" panose="020B0604020202020204" pitchFamily="34" charset="0"/>
              </a:rPr>
              <a:t>Se reporta en el Sistema de Vigilancia Epidemiológica SIVIGILA a través de la Ficha 549</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039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9095" y="873367"/>
            <a:ext cx="9584870" cy="914400"/>
          </a:xfrm>
        </p:spPr>
        <p:txBody>
          <a:bodyPr>
            <a:noAutofit/>
          </a:bodyPr>
          <a:lstStyle/>
          <a:p>
            <a:pPr algn="ctr"/>
            <a:r>
              <a:rPr lang="es-ES" sz="3200" b="1" dirty="0" smtClean="0">
                <a:ln/>
                <a:solidFill>
                  <a:schemeClr val="accent4"/>
                </a:solidFill>
                <a:latin typeface="Arial" panose="020B0604020202020204" pitchFamily="34" charset="0"/>
                <a:cs typeface="Arial" panose="020B0604020202020204" pitchFamily="34" charset="0"/>
              </a:rPr>
              <a:t>Morbilidad Materna Extrema</a:t>
            </a:r>
            <a:endParaRPr lang="es-ES" sz="3200" b="1" dirty="0">
              <a:ln/>
              <a:solidFill>
                <a:schemeClr val="accent4"/>
              </a:solidFill>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3"/>
          </p:nvPr>
        </p:nvSpPr>
        <p:spPr>
          <a:xfrm>
            <a:off x="541534" y="2654506"/>
            <a:ext cx="4780109" cy="3037839"/>
          </a:xfrm>
        </p:spPr>
        <p:txBody>
          <a:bodyPr>
            <a:noAutofit/>
          </a:bodyPr>
          <a:lstStyle/>
          <a:p>
            <a:pPr algn="just">
              <a:lnSpc>
                <a:spcPct val="110000"/>
              </a:lnSpc>
              <a:spcBef>
                <a:spcPts val="0"/>
              </a:spcBef>
            </a:pPr>
            <a:r>
              <a:rPr lang="es-CO" sz="1600" b="1" dirty="0" smtClean="0">
                <a:solidFill>
                  <a:schemeClr val="tx1"/>
                </a:solidFill>
                <a:latin typeface="Arial" panose="020B0604020202020204" pitchFamily="34" charset="0"/>
                <a:cs typeface="Arial" panose="020B0604020202020204" pitchFamily="34" charset="0"/>
              </a:rPr>
              <a:t>COLOMBIA</a:t>
            </a:r>
          </a:p>
          <a:p>
            <a:pPr algn="just">
              <a:lnSpc>
                <a:spcPct val="110000"/>
              </a:lnSpc>
              <a:spcBef>
                <a:spcPts val="0"/>
              </a:spcBef>
            </a:pPr>
            <a:endParaRPr lang="es-CO" sz="16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CO" sz="1600" dirty="0" smtClean="0">
                <a:solidFill>
                  <a:schemeClr val="tx1"/>
                </a:solidFill>
                <a:latin typeface="Arial" panose="020B0604020202020204" pitchFamily="34" charset="0"/>
                <a:cs typeface="Arial" panose="020B0604020202020204" pitchFamily="34" charset="0"/>
              </a:rPr>
              <a:t>Durante el año 2020 se notificaron a Sivigila 24.369 casos de morbilidad materna extrema. La oportunidad de la notificación inmediata de este caso fue en un 71%. </a:t>
            </a:r>
          </a:p>
          <a:p>
            <a:pPr algn="just">
              <a:lnSpc>
                <a:spcPct val="110000"/>
              </a:lnSpc>
              <a:spcBef>
                <a:spcPts val="0"/>
              </a:spcBef>
            </a:pPr>
            <a:endParaRPr lang="es-CO" sz="1600" dirty="0" smtClean="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CO" sz="1600" dirty="0" smtClean="0">
                <a:solidFill>
                  <a:schemeClr val="tx1"/>
                </a:solidFill>
                <a:latin typeface="Arial" panose="020B0604020202020204" pitchFamily="34" charset="0"/>
                <a:cs typeface="Arial" panose="020B0604020202020204" pitchFamily="34" charset="0"/>
              </a:rPr>
              <a:t>Este evento ha tenido tendencia a la alta y se observa el aumento de los casos migrantes por residencia y procedencia en el país durante los últimos tres años.</a:t>
            </a:r>
            <a:endParaRPr lang="es-CO" sz="16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l="47271" t="53891" r="15827" b="10344"/>
          <a:stretch/>
        </p:blipFill>
        <p:spPr>
          <a:xfrm>
            <a:off x="5469924" y="2552972"/>
            <a:ext cx="5758665" cy="3139373"/>
          </a:xfrm>
          <a:prstGeom prst="rect">
            <a:avLst/>
          </a:prstGeom>
        </p:spPr>
      </p:pic>
    </p:spTree>
    <p:extLst>
      <p:ext uri="{BB962C8B-B14F-4D97-AF65-F5344CB8AC3E}">
        <p14:creationId xmlns:p14="http://schemas.microsoft.com/office/powerpoint/2010/main" val="894781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6759" y="856892"/>
            <a:ext cx="9584870" cy="914400"/>
          </a:xfrm>
        </p:spPr>
        <p:txBody>
          <a:bodyPr>
            <a:noAutofit/>
          </a:bodyPr>
          <a:lstStyle/>
          <a:p>
            <a:pPr algn="ctr"/>
            <a:r>
              <a:rPr lang="es-ES" sz="3200" b="1" dirty="0" smtClean="0">
                <a:ln/>
                <a:solidFill>
                  <a:schemeClr val="accent4"/>
                </a:solidFill>
                <a:latin typeface="Arial" panose="020B0604020202020204" pitchFamily="34" charset="0"/>
                <a:cs typeface="Arial" panose="020B0604020202020204" pitchFamily="34" charset="0"/>
              </a:rPr>
              <a:t>Morbilidad Materna Extrema</a:t>
            </a:r>
            <a:endParaRPr lang="es-ES" sz="3200" b="1" dirty="0">
              <a:ln/>
              <a:solidFill>
                <a:schemeClr val="accent4"/>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31013" t="26195" r="15561" b="19423"/>
          <a:stretch/>
        </p:blipFill>
        <p:spPr>
          <a:xfrm>
            <a:off x="2356020" y="1968843"/>
            <a:ext cx="7628239" cy="4367618"/>
          </a:xfrm>
          <a:prstGeom prst="rect">
            <a:avLst/>
          </a:prstGeom>
        </p:spPr>
      </p:pic>
    </p:spTree>
    <p:extLst>
      <p:ext uri="{BB962C8B-B14F-4D97-AF65-F5344CB8AC3E}">
        <p14:creationId xmlns:p14="http://schemas.microsoft.com/office/powerpoint/2010/main" val="395445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2196</Words>
  <Application>Microsoft Office PowerPoint</Application>
  <PresentationFormat>Panorámica</PresentationFormat>
  <Paragraphs>178</Paragraphs>
  <Slides>35</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 Unicode MS</vt:lpstr>
      <vt:lpstr>Arial</vt:lpstr>
      <vt:lpstr>Arial Rounded MT Bold</vt:lpstr>
      <vt:lpstr>Calibri</vt:lpstr>
      <vt:lpstr>Calibri Light</vt:lpstr>
      <vt:lpstr>Times New Roman</vt:lpstr>
      <vt:lpstr>Tema de Office</vt:lpstr>
      <vt:lpstr>Presentación de PowerPoint</vt:lpstr>
      <vt:lpstr>Maternidad Segura</vt:lpstr>
      <vt:lpstr>Morbilidad Materna Extrema</vt:lpstr>
      <vt:lpstr>Morbilidad Materna Extrema</vt:lpstr>
      <vt:lpstr>Morbilidad Materna Extrema</vt:lpstr>
      <vt:lpstr>Morbilidad Materna Extrema</vt:lpstr>
      <vt:lpstr>Presentación de PowerPoint</vt:lpstr>
      <vt:lpstr>Morbilidad Materna Extrema</vt:lpstr>
      <vt:lpstr>Morbilidad Materna Extrema</vt:lpstr>
      <vt:lpstr>Morbilidad Materna Extrema</vt:lpstr>
      <vt:lpstr>Morbilidad Materna Extrema</vt:lpstr>
      <vt:lpstr>Morbilidad Materna Extrema</vt:lpstr>
      <vt:lpstr>Morbilidad Materna Extrema Itagüí</vt:lpstr>
      <vt:lpstr>Morbilidad Materna Extrema Itagüí</vt:lpstr>
      <vt:lpstr>Morbilidad Materna Extrema Itagüí</vt:lpstr>
      <vt:lpstr>Morbilidad Materna Extrema Itagüí</vt:lpstr>
      <vt:lpstr>Morbilidad Materna Extrema Itagüí</vt:lpstr>
      <vt:lpstr>Morbilidad Materna Extrema Itagüí</vt:lpstr>
      <vt:lpstr>Morbilidad Materna Extrema Itagüí</vt:lpstr>
      <vt:lpstr>Morbilidad Materna Extrema Itagüí</vt:lpstr>
      <vt:lpstr>Morbilidad Materna Extrema Itagüí</vt:lpstr>
      <vt:lpstr>Mortalidad Perinatal y Neonatal Tardía</vt:lpstr>
      <vt:lpstr>Mortalidad Perinatal y Neonatal Tardía</vt:lpstr>
      <vt:lpstr>Mortalidad Perinatal y Neonatal Tardía</vt:lpstr>
      <vt:lpstr>Mortalidad Perinatal y Neonatal Tardía</vt:lpstr>
      <vt:lpstr>Mortalidad Perinatal y Neonatal Tardía</vt:lpstr>
      <vt:lpstr>Mortalidad Perinatal y Neonatal Tardía</vt:lpstr>
      <vt:lpstr>Mortalidad Perinatal y Neonatal Tardía Itagüí</vt:lpstr>
      <vt:lpstr>Mortalidad Perinatal y Neonatal Tardía Itagüí</vt:lpstr>
      <vt:lpstr>Mortalidad Perinatal y Neonatal Tardía Itagüí</vt:lpstr>
      <vt:lpstr>Mortalidad Perinatal y Neonatal Tardía Itagüí</vt:lpstr>
      <vt:lpstr>Mortalidad Perinatal y Neonatal Tardía Itagüí</vt:lpstr>
      <vt:lpstr>Mortalidad Perinatal y Neonatal Tardía Itagüí</vt:lpstr>
      <vt:lpstr>Mortalidad Perinatal y Neonatal Tardía Itagüí</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Maldonado Salazar</dc:creator>
  <cp:lastModifiedBy>DANIEL HOYOS SÁNCHEZ</cp:lastModifiedBy>
  <cp:revision>59</cp:revision>
  <dcterms:created xsi:type="dcterms:W3CDTF">2020-01-03T19:29:38Z</dcterms:created>
  <dcterms:modified xsi:type="dcterms:W3CDTF">2021-04-22T01:09:48Z</dcterms:modified>
</cp:coreProperties>
</file>