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4" r:id="rId3"/>
    <p:sldId id="275" r:id="rId4"/>
    <p:sldId id="315" r:id="rId5"/>
    <p:sldId id="313" r:id="rId6"/>
    <p:sldId id="276" r:id="rId7"/>
    <p:sldId id="277" r:id="rId8"/>
    <p:sldId id="339" r:id="rId9"/>
    <p:sldId id="278" r:id="rId10"/>
    <p:sldId id="331" r:id="rId11"/>
    <p:sldId id="332" r:id="rId12"/>
    <p:sldId id="333" r:id="rId13"/>
    <p:sldId id="340" r:id="rId14"/>
    <p:sldId id="342" r:id="rId15"/>
    <p:sldId id="343" r:id="rId16"/>
    <p:sldId id="344" r:id="rId17"/>
    <p:sldId id="334" r:id="rId18"/>
    <p:sldId id="346" r:id="rId19"/>
    <p:sldId id="345" r:id="rId20"/>
    <p:sldId id="335" r:id="rId21"/>
    <p:sldId id="336" r:id="rId22"/>
    <p:sldId id="337" r:id="rId23"/>
    <p:sldId id="338" r:id="rId24"/>
    <p:sldId id="310" r:id="rId25"/>
    <p:sldId id="347" r:id="rId26"/>
    <p:sldId id="348" r:id="rId27"/>
    <p:sldId id="349" r:id="rId28"/>
    <p:sldId id="350" r:id="rId29"/>
    <p:sldId id="351" r:id="rId30"/>
    <p:sldId id="258"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FDF50C5-CA04-48D9-A2FE-704295174222}">
          <p14:sldIdLst>
            <p14:sldId id="256"/>
            <p14:sldId id="274"/>
            <p14:sldId id="275"/>
            <p14:sldId id="315"/>
            <p14:sldId id="313"/>
            <p14:sldId id="276"/>
            <p14:sldId id="277"/>
            <p14:sldId id="339"/>
            <p14:sldId id="278"/>
            <p14:sldId id="331"/>
            <p14:sldId id="332"/>
            <p14:sldId id="333"/>
            <p14:sldId id="340"/>
            <p14:sldId id="342"/>
            <p14:sldId id="343"/>
            <p14:sldId id="344"/>
            <p14:sldId id="334"/>
            <p14:sldId id="346"/>
            <p14:sldId id="345"/>
            <p14:sldId id="335"/>
            <p14:sldId id="336"/>
            <p14:sldId id="337"/>
            <p14:sldId id="338"/>
            <p14:sldId id="310"/>
            <p14:sldId id="347"/>
            <p14:sldId id="348"/>
            <p14:sldId id="349"/>
            <p14:sldId id="350"/>
            <p14:sldId id="351"/>
            <p14:sldId id="258"/>
          </p14:sldIdLst>
        </p14:section>
      </p14:sectionLst>
    </p:ext>
    <p:ext uri="{EFAFB233-063F-42B5-8137-9DF3F51BA10A}">
      <p15:sldGuideLst xmlns:p15="http://schemas.microsoft.com/office/powerpoint/2012/main">
        <p15:guide id="1" orient="horz" pos="663" userDrawn="1">
          <p15:clr>
            <a:srgbClr val="A4A3A4"/>
          </p15:clr>
        </p15:guide>
        <p15:guide id="2" pos="892" userDrawn="1">
          <p15:clr>
            <a:srgbClr val="A4A3A4"/>
          </p15:clr>
        </p15:guide>
        <p15:guide id="3" pos="7491" userDrawn="1">
          <p15:clr>
            <a:srgbClr val="A4A3A4"/>
          </p15:clr>
        </p15:guide>
        <p15:guide id="4" orient="horz" pos="39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65A"/>
    <a:srgbClr val="005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85501" autoAdjust="0"/>
  </p:normalViewPr>
  <p:slideViewPr>
    <p:cSldViewPr snapToGrid="0" showGuides="1">
      <p:cViewPr varScale="1">
        <p:scale>
          <a:sx n="99" d="100"/>
          <a:sy n="99" d="100"/>
        </p:scale>
        <p:origin x="744" y="90"/>
      </p:cViewPr>
      <p:guideLst>
        <p:guide orient="horz" pos="663"/>
        <p:guide pos="892"/>
        <p:guide pos="7491"/>
        <p:guide orient="horz" pos="39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usuario_1017199376\Desktop\evento%20750%20datos%20basicos%20y%20complementari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Contratos%20MMRS-SSYPS\5.%20Contrato%20060%20MMRS%20-%202021\Septiembre\Datos%20ITS\Sifilis%20Congeni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G:\Contratos%20MMRS-SSYPS\5.%20Contrato%20060%20MMRS%20-%202021\Septiembre\Datos%20ITS\Sifilis%20Congeni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G:\Contratos%20MMRS-SSYPS\5.%20Contrato%20060%20MMRS%20-%202021\Septiembre\Datos%20ITS\Sifilis%20Congeni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G:\Contratos%20MMRS-SSYPS\5.%20Contrato%20060%20MMRS%20-%202021\Septiembre\Datos%20ITS\Sifilis%20Congenit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G:\Contratos%20MMRS-SSYPS\5.%20Contrato%20060%20MMRS%20-%202021\Septiembre\Datos%20ITS\Sifilis%20Congenit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G:\Contratos%20MMRS-SSYPS\5.%20Contrato%20060%20MMRS%20-%202021\Septiembre\Datos%20ITS\Sifilis%20Congenit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G:\Contratos%20MMRS-SSYPS\5.%20Contrato%20060%20MMRS%20-%202021\Septiembre\Datos%20ITS\Sifilis%20Congenita.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D:\usuario_1017199376\Desktop\evento%20750%20datos%20basicos%20y%20complementari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uario_1017199376\Desktop\evento%20750%20datos%20basicos%20y%20complementari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suario_1017199376\Desktop\evento%20750%20datos%20basicos%20y%20complementari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suario_1017199376\Desktop\evento%20750%20datos%20basicos%20y%20complementari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usuario_1017199376\Desktop\evento%20750%20datos%20basicos%20y%20complementari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usuario_1017199376\Desktop\evento%20750%20datos%20basicos%20y%20complementari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usuario_1017199376\Desktop\evento%20750%20datos%20basicos%20y%20complementario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Contratos%20MMRS-SSYPS\5.%20Contrato%20060%20MMRS%20-%202021\Septiembre\Datos%20ITS\Sifilis%20Congeni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Hoja1!$E$6:$E$12</c:f>
              <c:strCache>
                <c:ptCount val="7"/>
                <c:pt idx="0">
                  <c:v>2015</c:v>
                </c:pt>
                <c:pt idx="1">
                  <c:v>2016</c:v>
                </c:pt>
                <c:pt idx="2">
                  <c:v>2017</c:v>
                </c:pt>
                <c:pt idx="3">
                  <c:v>2018</c:v>
                </c:pt>
                <c:pt idx="4">
                  <c:v>2019</c:v>
                </c:pt>
                <c:pt idx="5">
                  <c:v>2020</c:v>
                </c:pt>
                <c:pt idx="6">
                  <c:v>2021</c:v>
                </c:pt>
              </c:strCache>
            </c:strRef>
          </c:cat>
          <c:val>
            <c:numRef>
              <c:f>Hoja1!$F$6:$F$12</c:f>
              <c:numCache>
                <c:formatCode>General</c:formatCode>
                <c:ptCount val="7"/>
                <c:pt idx="0">
                  <c:v>16</c:v>
                </c:pt>
                <c:pt idx="1">
                  <c:v>15</c:v>
                </c:pt>
                <c:pt idx="2">
                  <c:v>15</c:v>
                </c:pt>
                <c:pt idx="3">
                  <c:v>17</c:v>
                </c:pt>
                <c:pt idx="4">
                  <c:v>33</c:v>
                </c:pt>
                <c:pt idx="5">
                  <c:v>31</c:v>
                </c:pt>
                <c:pt idx="6">
                  <c:v>33</c:v>
                </c:pt>
              </c:numCache>
            </c:numRef>
          </c:val>
        </c:ser>
        <c:dLbls>
          <c:dLblPos val="inEnd"/>
          <c:showLegendKey val="0"/>
          <c:showVal val="1"/>
          <c:showCatName val="0"/>
          <c:showSerName val="0"/>
          <c:showPercent val="0"/>
          <c:showBubbleSize val="0"/>
        </c:dLbls>
        <c:gapWidth val="100"/>
        <c:overlap val="-24"/>
        <c:axId val="1068010320"/>
        <c:axId val="1068013040"/>
      </c:barChart>
      <c:catAx>
        <c:axId val="1068010320"/>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dirty="0" smtClean="0"/>
                  <a:t>Año</a:t>
                </a:r>
                <a:endParaRPr lang="es-CO" dirty="0"/>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068013040"/>
        <c:crosses val="autoZero"/>
        <c:auto val="1"/>
        <c:lblAlgn val="ctr"/>
        <c:lblOffset val="100"/>
        <c:noMultiLvlLbl val="0"/>
      </c:catAx>
      <c:valAx>
        <c:axId val="1068013040"/>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dirty="0" smtClean="0"/>
                  <a:t>Número de casos</a:t>
                </a:r>
                <a:endParaRPr lang="es-CO" dirty="0"/>
              </a:p>
            </c:rich>
          </c:tx>
          <c:layout>
            <c:manualLayout>
              <c:xMode val="edge"/>
              <c:yMode val="edge"/>
              <c:x val="1.3418079717832928E-2"/>
              <c:y val="0.19062481773111695"/>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06801032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Hoja1!$E$6:$E$11</c:f>
              <c:strCache>
                <c:ptCount val="6"/>
                <c:pt idx="0">
                  <c:v>2015</c:v>
                </c:pt>
                <c:pt idx="1">
                  <c:v>2016</c:v>
                </c:pt>
                <c:pt idx="2">
                  <c:v>2018</c:v>
                </c:pt>
                <c:pt idx="3">
                  <c:v>2019</c:v>
                </c:pt>
                <c:pt idx="4">
                  <c:v>2020</c:v>
                </c:pt>
                <c:pt idx="5">
                  <c:v>2021</c:v>
                </c:pt>
              </c:strCache>
            </c:strRef>
          </c:cat>
          <c:val>
            <c:numRef>
              <c:f>Hoja1!$F$6:$F$11</c:f>
              <c:numCache>
                <c:formatCode>General</c:formatCode>
                <c:ptCount val="6"/>
                <c:pt idx="0">
                  <c:v>3</c:v>
                </c:pt>
                <c:pt idx="1">
                  <c:v>2</c:v>
                </c:pt>
                <c:pt idx="2">
                  <c:v>3</c:v>
                </c:pt>
                <c:pt idx="3">
                  <c:v>5</c:v>
                </c:pt>
                <c:pt idx="4">
                  <c:v>14</c:v>
                </c:pt>
                <c:pt idx="5">
                  <c:v>7</c:v>
                </c:pt>
              </c:numCache>
            </c:numRef>
          </c:val>
        </c:ser>
        <c:dLbls>
          <c:showLegendKey val="0"/>
          <c:showVal val="0"/>
          <c:showCatName val="0"/>
          <c:showSerName val="0"/>
          <c:showPercent val="0"/>
          <c:showBubbleSize val="0"/>
        </c:dLbls>
        <c:gapWidth val="100"/>
        <c:overlap val="-24"/>
        <c:axId val="1108868640"/>
        <c:axId val="1108854496"/>
      </c:barChart>
      <c:catAx>
        <c:axId val="1108868640"/>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dirty="0" smtClean="0"/>
                  <a:t>Año</a:t>
                </a:r>
                <a:endParaRPr lang="es-CO" dirty="0"/>
              </a:p>
            </c:rich>
          </c:tx>
          <c:layout>
            <c:manualLayout>
              <c:xMode val="edge"/>
              <c:yMode val="edge"/>
              <c:x val="0.48259711286089241"/>
              <c:y val="0.8951388888888889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108854496"/>
        <c:crosses val="autoZero"/>
        <c:auto val="1"/>
        <c:lblAlgn val="ctr"/>
        <c:lblOffset val="100"/>
        <c:noMultiLvlLbl val="0"/>
      </c:catAx>
      <c:valAx>
        <c:axId val="1108854496"/>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ES" dirty="0" smtClean="0"/>
                  <a:t>Número</a:t>
                </a:r>
                <a:r>
                  <a:rPr lang="es-ES" baseline="0" dirty="0" smtClean="0"/>
                  <a:t> de casos</a:t>
                </a:r>
                <a:endParaRPr lang="es-CO" dirty="0"/>
              </a:p>
            </c:rich>
          </c:tx>
          <c:layout>
            <c:manualLayout>
              <c:xMode val="edge"/>
              <c:yMode val="edge"/>
              <c:x val="1.9444444444444445E-2"/>
              <c:y val="0.1072914843977836"/>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10886864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Hoja1!$A$37</c:f>
              <c:strCache>
                <c:ptCount val="1"/>
                <c:pt idx="0">
                  <c:v>Femenino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Hoja1!$E$36:$G$36</c:f>
              <c:strCache>
                <c:ptCount val="3"/>
                <c:pt idx="0">
                  <c:v>2019</c:v>
                </c:pt>
                <c:pt idx="1">
                  <c:v>2020</c:v>
                </c:pt>
                <c:pt idx="2">
                  <c:v>2021</c:v>
                </c:pt>
              </c:strCache>
            </c:strRef>
          </c:cat>
          <c:val>
            <c:numRef>
              <c:f>Hoja1!$E$37:$G$37</c:f>
              <c:numCache>
                <c:formatCode>General</c:formatCode>
                <c:ptCount val="3"/>
                <c:pt idx="0">
                  <c:v>4</c:v>
                </c:pt>
                <c:pt idx="1">
                  <c:v>6</c:v>
                </c:pt>
                <c:pt idx="2">
                  <c:v>3</c:v>
                </c:pt>
              </c:numCache>
            </c:numRef>
          </c:val>
        </c:ser>
        <c:ser>
          <c:idx val="1"/>
          <c:order val="1"/>
          <c:tx>
            <c:strRef>
              <c:f>Hoja1!$A$38</c:f>
              <c:strCache>
                <c:ptCount val="1"/>
                <c:pt idx="0">
                  <c:v>Indeterminado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Hoja1!$E$36:$G$36</c:f>
              <c:strCache>
                <c:ptCount val="3"/>
                <c:pt idx="0">
                  <c:v>2019</c:v>
                </c:pt>
                <c:pt idx="1">
                  <c:v>2020</c:v>
                </c:pt>
                <c:pt idx="2">
                  <c:v>2021</c:v>
                </c:pt>
              </c:strCache>
            </c:strRef>
          </c:cat>
          <c:val>
            <c:numRef>
              <c:f>Hoja1!$E$38:$G$38</c:f>
              <c:numCache>
                <c:formatCode>General</c:formatCode>
                <c:ptCount val="3"/>
                <c:pt idx="1">
                  <c:v>1</c:v>
                </c:pt>
              </c:numCache>
            </c:numRef>
          </c:val>
        </c:ser>
        <c:ser>
          <c:idx val="2"/>
          <c:order val="2"/>
          <c:tx>
            <c:strRef>
              <c:f>Hoja1!$A$39</c:f>
              <c:strCache>
                <c:ptCount val="1"/>
                <c:pt idx="0">
                  <c:v>Masculino</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Hoja1!$E$36:$G$36</c:f>
              <c:strCache>
                <c:ptCount val="3"/>
                <c:pt idx="0">
                  <c:v>2019</c:v>
                </c:pt>
                <c:pt idx="1">
                  <c:v>2020</c:v>
                </c:pt>
                <c:pt idx="2">
                  <c:v>2021</c:v>
                </c:pt>
              </c:strCache>
            </c:strRef>
          </c:cat>
          <c:val>
            <c:numRef>
              <c:f>Hoja1!$E$39:$G$39</c:f>
              <c:numCache>
                <c:formatCode>General</c:formatCode>
                <c:ptCount val="3"/>
                <c:pt idx="0">
                  <c:v>1</c:v>
                </c:pt>
                <c:pt idx="1">
                  <c:v>7</c:v>
                </c:pt>
                <c:pt idx="2">
                  <c:v>4</c:v>
                </c:pt>
              </c:numCache>
            </c:numRef>
          </c:val>
        </c:ser>
        <c:dLbls>
          <c:showLegendKey val="0"/>
          <c:showVal val="0"/>
          <c:showCatName val="0"/>
          <c:showSerName val="0"/>
          <c:showPercent val="0"/>
          <c:showBubbleSize val="0"/>
        </c:dLbls>
        <c:gapWidth val="100"/>
        <c:overlap val="-24"/>
        <c:axId val="1108878976"/>
        <c:axId val="1108869728"/>
      </c:barChart>
      <c:catAx>
        <c:axId val="1108878976"/>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a:t>Año</a:t>
                </a:r>
              </a:p>
            </c:rich>
          </c:tx>
          <c:layout>
            <c:manualLayout>
              <c:xMode val="edge"/>
              <c:yMode val="edge"/>
              <c:x val="0.4963193350831146"/>
              <c:y val="0.7786249635462233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108869728"/>
        <c:crosses val="autoZero"/>
        <c:auto val="1"/>
        <c:lblAlgn val="ctr"/>
        <c:lblOffset val="100"/>
        <c:noMultiLvlLbl val="0"/>
      </c:catAx>
      <c:valAx>
        <c:axId val="1108869728"/>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a:t>Número de casos</a:t>
                </a:r>
              </a:p>
            </c:rich>
          </c:tx>
          <c:layout>
            <c:manualLayout>
              <c:xMode val="edge"/>
              <c:yMode val="edge"/>
              <c:x val="1.6666666666666666E-2"/>
              <c:y val="0.13005285797608629"/>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108878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Hoja1!$E$58</c:f>
              <c:strCache>
                <c:ptCount val="1"/>
                <c:pt idx="0">
                  <c:v>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Hoja1!$A$59:$A$62</c:f>
              <c:strCache>
                <c:ptCount val="4"/>
                <c:pt idx="0">
                  <c:v>Contributivo</c:v>
                </c:pt>
                <c:pt idx="1">
                  <c:v>Indeterminado</c:v>
                </c:pt>
                <c:pt idx="2">
                  <c:v>No Asegurado</c:v>
                </c:pt>
                <c:pt idx="3">
                  <c:v>Subsidiado</c:v>
                </c:pt>
              </c:strCache>
            </c:strRef>
          </c:cat>
          <c:val>
            <c:numRef>
              <c:f>Hoja1!$E$59:$E$62</c:f>
              <c:numCache>
                <c:formatCode>General</c:formatCode>
                <c:ptCount val="4"/>
                <c:pt idx="0">
                  <c:v>3</c:v>
                </c:pt>
                <c:pt idx="2">
                  <c:v>1</c:v>
                </c:pt>
                <c:pt idx="3">
                  <c:v>1</c:v>
                </c:pt>
              </c:numCache>
            </c:numRef>
          </c:val>
        </c:ser>
        <c:ser>
          <c:idx val="1"/>
          <c:order val="1"/>
          <c:tx>
            <c:strRef>
              <c:f>Hoja1!$F$58</c:f>
              <c:strCache>
                <c:ptCount val="1"/>
                <c:pt idx="0">
                  <c:v>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Hoja1!$A$59:$A$62</c:f>
              <c:strCache>
                <c:ptCount val="4"/>
                <c:pt idx="0">
                  <c:v>Contributivo</c:v>
                </c:pt>
                <c:pt idx="1">
                  <c:v>Indeterminado</c:v>
                </c:pt>
                <c:pt idx="2">
                  <c:v>No Asegurado</c:v>
                </c:pt>
                <c:pt idx="3">
                  <c:v>Subsidiado</c:v>
                </c:pt>
              </c:strCache>
            </c:strRef>
          </c:cat>
          <c:val>
            <c:numRef>
              <c:f>Hoja1!$F$59:$F$62</c:f>
              <c:numCache>
                <c:formatCode>General</c:formatCode>
                <c:ptCount val="4"/>
                <c:pt idx="0">
                  <c:v>2</c:v>
                </c:pt>
                <c:pt idx="1">
                  <c:v>5</c:v>
                </c:pt>
                <c:pt idx="2">
                  <c:v>1</c:v>
                </c:pt>
                <c:pt idx="3">
                  <c:v>6</c:v>
                </c:pt>
              </c:numCache>
            </c:numRef>
          </c:val>
        </c:ser>
        <c:ser>
          <c:idx val="2"/>
          <c:order val="2"/>
          <c:tx>
            <c:strRef>
              <c:f>Hoja1!$G$58</c:f>
              <c:strCache>
                <c:ptCount val="1"/>
                <c:pt idx="0">
                  <c:v>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Hoja1!$A$59:$A$62</c:f>
              <c:strCache>
                <c:ptCount val="4"/>
                <c:pt idx="0">
                  <c:v>Contributivo</c:v>
                </c:pt>
                <c:pt idx="1">
                  <c:v>Indeterminado</c:v>
                </c:pt>
                <c:pt idx="2">
                  <c:v>No Asegurado</c:v>
                </c:pt>
                <c:pt idx="3">
                  <c:v>Subsidiado</c:v>
                </c:pt>
              </c:strCache>
            </c:strRef>
          </c:cat>
          <c:val>
            <c:numRef>
              <c:f>Hoja1!$G$59:$G$62</c:f>
              <c:numCache>
                <c:formatCode>General</c:formatCode>
                <c:ptCount val="4"/>
                <c:pt idx="0">
                  <c:v>2</c:v>
                </c:pt>
                <c:pt idx="1">
                  <c:v>1</c:v>
                </c:pt>
                <c:pt idx="2">
                  <c:v>2</c:v>
                </c:pt>
                <c:pt idx="3">
                  <c:v>2</c:v>
                </c:pt>
              </c:numCache>
            </c:numRef>
          </c:val>
        </c:ser>
        <c:dLbls>
          <c:showLegendKey val="0"/>
          <c:showVal val="0"/>
          <c:showCatName val="0"/>
          <c:showSerName val="0"/>
          <c:showPercent val="0"/>
          <c:showBubbleSize val="0"/>
        </c:dLbls>
        <c:gapWidth val="100"/>
        <c:overlap val="-24"/>
        <c:axId val="1108862112"/>
        <c:axId val="1108855040"/>
      </c:barChart>
      <c:catAx>
        <c:axId val="110886211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dirty="0" smtClean="0"/>
                  <a:t>Tipo de Aseguramiento</a:t>
                </a:r>
                <a:endParaRPr lang="es-CO" dirty="0"/>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108855040"/>
        <c:crosses val="autoZero"/>
        <c:auto val="1"/>
        <c:lblAlgn val="ctr"/>
        <c:lblOffset val="100"/>
        <c:noMultiLvlLbl val="0"/>
      </c:catAx>
      <c:valAx>
        <c:axId val="1108855040"/>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dirty="0" smtClean="0"/>
                  <a:t>Número</a:t>
                </a:r>
                <a:r>
                  <a:rPr lang="es-CO" baseline="0" dirty="0" smtClean="0"/>
                  <a:t> de casos</a:t>
                </a:r>
                <a:endParaRPr lang="es-CO" dirty="0"/>
              </a:p>
            </c:rich>
          </c:tx>
          <c:layout>
            <c:manualLayout>
              <c:xMode val="edge"/>
              <c:yMode val="edge"/>
              <c:x val="1.1111111111111112E-2"/>
              <c:y val="0.19064340915718869"/>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108862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Hoja1!$A$80</c:f>
              <c:strCache>
                <c:ptCount val="1"/>
                <c:pt idx="0">
                  <c:v>Embarazo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Hoja1!$E$79:$G$79</c:f>
              <c:strCache>
                <c:ptCount val="3"/>
                <c:pt idx="0">
                  <c:v>2019</c:v>
                </c:pt>
                <c:pt idx="1">
                  <c:v>2020</c:v>
                </c:pt>
                <c:pt idx="2">
                  <c:v>2021</c:v>
                </c:pt>
              </c:strCache>
            </c:strRef>
          </c:cat>
          <c:val>
            <c:numRef>
              <c:f>Hoja1!$E$80:$G$80</c:f>
              <c:numCache>
                <c:formatCode>General</c:formatCode>
                <c:ptCount val="3"/>
                <c:pt idx="0">
                  <c:v>1</c:v>
                </c:pt>
                <c:pt idx="1">
                  <c:v>8</c:v>
                </c:pt>
                <c:pt idx="2">
                  <c:v>3</c:v>
                </c:pt>
              </c:numCache>
            </c:numRef>
          </c:val>
        </c:ser>
        <c:ser>
          <c:idx val="1"/>
          <c:order val="1"/>
          <c:tx>
            <c:strRef>
              <c:f>Hoja1!$A$81</c:f>
              <c:strCache>
                <c:ptCount val="1"/>
                <c:pt idx="0">
                  <c:v>Parto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Hoja1!$E$79:$G$79</c:f>
              <c:strCache>
                <c:ptCount val="3"/>
                <c:pt idx="0">
                  <c:v>2019</c:v>
                </c:pt>
                <c:pt idx="1">
                  <c:v>2020</c:v>
                </c:pt>
                <c:pt idx="2">
                  <c:v>2021</c:v>
                </c:pt>
              </c:strCache>
            </c:strRef>
          </c:cat>
          <c:val>
            <c:numRef>
              <c:f>Hoja1!$E$81:$G$81</c:f>
              <c:numCache>
                <c:formatCode>General</c:formatCode>
                <c:ptCount val="3"/>
                <c:pt idx="0">
                  <c:v>4</c:v>
                </c:pt>
                <c:pt idx="1">
                  <c:v>5</c:v>
                </c:pt>
                <c:pt idx="2">
                  <c:v>3</c:v>
                </c:pt>
              </c:numCache>
            </c:numRef>
          </c:val>
        </c:ser>
        <c:ser>
          <c:idx val="2"/>
          <c:order val="2"/>
          <c:tx>
            <c:strRef>
              <c:f>Hoja1!$A$82</c:f>
              <c:strCache>
                <c:ptCount val="1"/>
                <c:pt idx="0">
                  <c:v>Puerperio</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Hoja1!$E$79:$G$79</c:f>
              <c:strCache>
                <c:ptCount val="3"/>
                <c:pt idx="0">
                  <c:v>2019</c:v>
                </c:pt>
                <c:pt idx="1">
                  <c:v>2020</c:v>
                </c:pt>
                <c:pt idx="2">
                  <c:v>2021</c:v>
                </c:pt>
              </c:strCache>
            </c:strRef>
          </c:cat>
          <c:val>
            <c:numRef>
              <c:f>Hoja1!$E$82:$G$82</c:f>
              <c:numCache>
                <c:formatCode>General</c:formatCode>
                <c:ptCount val="3"/>
                <c:pt idx="1">
                  <c:v>1</c:v>
                </c:pt>
                <c:pt idx="2">
                  <c:v>1</c:v>
                </c:pt>
              </c:numCache>
            </c:numRef>
          </c:val>
        </c:ser>
        <c:dLbls>
          <c:showLegendKey val="0"/>
          <c:showVal val="0"/>
          <c:showCatName val="0"/>
          <c:showSerName val="0"/>
          <c:showPercent val="0"/>
          <c:showBubbleSize val="0"/>
        </c:dLbls>
        <c:gapWidth val="100"/>
        <c:overlap val="-24"/>
        <c:axId val="1108852864"/>
        <c:axId val="1108874624"/>
      </c:barChart>
      <c:catAx>
        <c:axId val="1108852864"/>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a:t>Año</a:t>
                </a:r>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108874624"/>
        <c:crosses val="autoZero"/>
        <c:auto val="1"/>
        <c:lblAlgn val="ctr"/>
        <c:lblOffset val="100"/>
        <c:noMultiLvlLbl val="0"/>
      </c:catAx>
      <c:valAx>
        <c:axId val="1108874624"/>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a:t>Número de casos</a:t>
                </a:r>
              </a:p>
            </c:rich>
          </c:tx>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108852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Hoja1!$E$118</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Hoja1!$A$119:$A$122</c:f>
              <c:strCache>
                <c:ptCount val="4"/>
                <c:pt idx="0">
                  <c:v>Cero Dosis</c:v>
                </c:pt>
                <c:pt idx="1">
                  <c:v>Una Dosis</c:v>
                </c:pt>
                <c:pt idx="2">
                  <c:v>Dos Dosis</c:v>
                </c:pt>
                <c:pt idx="3">
                  <c:v>Tres Dosis</c:v>
                </c:pt>
              </c:strCache>
            </c:strRef>
          </c:cat>
          <c:val>
            <c:numRef>
              <c:f>Hoja1!$E$119:$E$122</c:f>
              <c:numCache>
                <c:formatCode>General</c:formatCode>
                <c:ptCount val="4"/>
                <c:pt idx="0">
                  <c:v>1</c:v>
                </c:pt>
                <c:pt idx="1">
                  <c:v>3</c:v>
                </c:pt>
                <c:pt idx="3">
                  <c:v>1</c:v>
                </c:pt>
              </c:numCache>
            </c:numRef>
          </c:val>
        </c:ser>
        <c:ser>
          <c:idx val="1"/>
          <c:order val="1"/>
          <c:tx>
            <c:strRef>
              <c:f>Hoja1!$F$118</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Hoja1!$A$119:$A$122</c:f>
              <c:strCache>
                <c:ptCount val="4"/>
                <c:pt idx="0">
                  <c:v>Cero Dosis</c:v>
                </c:pt>
                <c:pt idx="1">
                  <c:v>Una Dosis</c:v>
                </c:pt>
                <c:pt idx="2">
                  <c:v>Dos Dosis</c:v>
                </c:pt>
                <c:pt idx="3">
                  <c:v>Tres Dosis</c:v>
                </c:pt>
              </c:strCache>
            </c:strRef>
          </c:cat>
          <c:val>
            <c:numRef>
              <c:f>Hoja1!$F$119:$F$122</c:f>
              <c:numCache>
                <c:formatCode>General</c:formatCode>
                <c:ptCount val="4"/>
                <c:pt idx="0">
                  <c:v>4</c:v>
                </c:pt>
                <c:pt idx="1">
                  <c:v>7</c:v>
                </c:pt>
                <c:pt idx="2">
                  <c:v>1</c:v>
                </c:pt>
                <c:pt idx="3">
                  <c:v>2</c:v>
                </c:pt>
              </c:numCache>
            </c:numRef>
          </c:val>
        </c:ser>
        <c:ser>
          <c:idx val="2"/>
          <c:order val="2"/>
          <c:tx>
            <c:strRef>
              <c:f>Hoja1!$G$118</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Hoja1!$A$119:$A$122</c:f>
              <c:strCache>
                <c:ptCount val="4"/>
                <c:pt idx="0">
                  <c:v>Cero Dosis</c:v>
                </c:pt>
                <c:pt idx="1">
                  <c:v>Una Dosis</c:v>
                </c:pt>
                <c:pt idx="2">
                  <c:v>Dos Dosis</c:v>
                </c:pt>
                <c:pt idx="3">
                  <c:v>Tres Dosis</c:v>
                </c:pt>
              </c:strCache>
            </c:strRef>
          </c:cat>
          <c:val>
            <c:numRef>
              <c:f>Hoja1!$G$119:$G$122</c:f>
              <c:numCache>
                <c:formatCode>General</c:formatCode>
                <c:ptCount val="4"/>
                <c:pt idx="0">
                  <c:v>4</c:v>
                </c:pt>
                <c:pt idx="1">
                  <c:v>2</c:v>
                </c:pt>
                <c:pt idx="3">
                  <c:v>1</c:v>
                </c:pt>
              </c:numCache>
            </c:numRef>
          </c:val>
        </c:ser>
        <c:dLbls>
          <c:showLegendKey val="0"/>
          <c:showVal val="0"/>
          <c:showCatName val="0"/>
          <c:showSerName val="0"/>
          <c:showPercent val="0"/>
          <c:showBubbleSize val="0"/>
        </c:dLbls>
        <c:gapWidth val="219"/>
        <c:overlap val="-27"/>
        <c:axId val="1108877344"/>
        <c:axId val="1108859392"/>
      </c:barChart>
      <c:catAx>
        <c:axId val="1108877344"/>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b="1"/>
                  <a:t>Penicilina benzatínica - número de Dosis recibidas antes del parto </a:t>
                </a:r>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108859392"/>
        <c:crosses val="autoZero"/>
        <c:auto val="1"/>
        <c:lblAlgn val="ctr"/>
        <c:lblOffset val="100"/>
        <c:noMultiLvlLbl val="0"/>
      </c:catAx>
      <c:valAx>
        <c:axId val="1108859392"/>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b="1"/>
                  <a:t>Número de casos</a:t>
                </a:r>
              </a:p>
            </c:rich>
          </c:tx>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1088773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Hoja1!$A$100</c:f>
              <c:strCache>
                <c:ptCount val="1"/>
                <c:pt idx="0">
                  <c:v>Recien nacido vivo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Hoja1!$E$99:$G$99</c:f>
              <c:strCache>
                <c:ptCount val="3"/>
                <c:pt idx="0">
                  <c:v>2019</c:v>
                </c:pt>
                <c:pt idx="1">
                  <c:v>2020</c:v>
                </c:pt>
                <c:pt idx="2">
                  <c:v>2021</c:v>
                </c:pt>
              </c:strCache>
            </c:strRef>
          </c:cat>
          <c:val>
            <c:numRef>
              <c:f>Hoja1!$E$100:$G$100</c:f>
              <c:numCache>
                <c:formatCode>General</c:formatCode>
                <c:ptCount val="3"/>
                <c:pt idx="0">
                  <c:v>5</c:v>
                </c:pt>
                <c:pt idx="1">
                  <c:v>12</c:v>
                </c:pt>
                <c:pt idx="2">
                  <c:v>6</c:v>
                </c:pt>
              </c:numCache>
            </c:numRef>
          </c:val>
        </c:ser>
        <c:ser>
          <c:idx val="1"/>
          <c:order val="1"/>
          <c:tx>
            <c:strRef>
              <c:f>Hoja1!$A$101</c:f>
              <c:strCache>
                <c:ptCount val="1"/>
                <c:pt idx="0">
                  <c:v>Mortinato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Hoja1!$E$99:$G$99</c:f>
              <c:strCache>
                <c:ptCount val="3"/>
                <c:pt idx="0">
                  <c:v>2019</c:v>
                </c:pt>
                <c:pt idx="1">
                  <c:v>2020</c:v>
                </c:pt>
                <c:pt idx="2">
                  <c:v>2021</c:v>
                </c:pt>
              </c:strCache>
            </c:strRef>
          </c:cat>
          <c:val>
            <c:numRef>
              <c:f>Hoja1!$E$101:$G$101</c:f>
              <c:numCache>
                <c:formatCode>General</c:formatCode>
                <c:ptCount val="3"/>
                <c:pt idx="1">
                  <c:v>2</c:v>
                </c:pt>
                <c:pt idx="2">
                  <c:v>1</c:v>
                </c:pt>
              </c:numCache>
            </c:numRef>
          </c:val>
        </c:ser>
        <c:dLbls>
          <c:showLegendKey val="0"/>
          <c:showVal val="0"/>
          <c:showCatName val="0"/>
          <c:showSerName val="0"/>
          <c:showPercent val="0"/>
          <c:showBubbleSize val="0"/>
        </c:dLbls>
        <c:gapWidth val="100"/>
        <c:overlap val="-24"/>
        <c:axId val="1108850144"/>
        <c:axId val="1108859936"/>
      </c:barChart>
      <c:catAx>
        <c:axId val="1108850144"/>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dirty="0" smtClean="0"/>
                  <a:t>Año</a:t>
                </a:r>
                <a:endParaRPr lang="es-CO" dirty="0"/>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108859936"/>
        <c:crosses val="autoZero"/>
        <c:auto val="1"/>
        <c:lblAlgn val="ctr"/>
        <c:lblOffset val="100"/>
        <c:noMultiLvlLbl val="0"/>
      </c:catAx>
      <c:valAx>
        <c:axId val="1108859936"/>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dirty="0" smtClean="0"/>
                  <a:t>Número de caos</a:t>
                </a:r>
                <a:endParaRPr lang="es-CO" dirty="0"/>
              </a:p>
            </c:rich>
          </c:tx>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108850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Hoja1!$A$139</c:f>
              <c:strCache>
                <c:ptCount val="1"/>
                <c:pt idx="0">
                  <c:v>Si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Hoja1!$E$138:$G$138</c:f>
              <c:strCache>
                <c:ptCount val="3"/>
                <c:pt idx="0">
                  <c:v>2019</c:v>
                </c:pt>
                <c:pt idx="1">
                  <c:v>2020</c:v>
                </c:pt>
                <c:pt idx="2">
                  <c:v>2021</c:v>
                </c:pt>
              </c:strCache>
            </c:strRef>
          </c:cat>
          <c:val>
            <c:numRef>
              <c:f>Hoja1!$E$139:$G$139</c:f>
              <c:numCache>
                <c:formatCode>General</c:formatCode>
                <c:ptCount val="3"/>
                <c:pt idx="0">
                  <c:v>2</c:v>
                </c:pt>
                <c:pt idx="1">
                  <c:v>5</c:v>
                </c:pt>
                <c:pt idx="2">
                  <c:v>3</c:v>
                </c:pt>
              </c:numCache>
            </c:numRef>
          </c:val>
        </c:ser>
        <c:ser>
          <c:idx val="1"/>
          <c:order val="1"/>
          <c:tx>
            <c:strRef>
              <c:f>Hoja1!$A$140</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Hoja1!$E$138:$G$138</c:f>
              <c:strCache>
                <c:ptCount val="3"/>
                <c:pt idx="0">
                  <c:v>2019</c:v>
                </c:pt>
                <c:pt idx="1">
                  <c:v>2020</c:v>
                </c:pt>
                <c:pt idx="2">
                  <c:v>2021</c:v>
                </c:pt>
              </c:strCache>
            </c:strRef>
          </c:cat>
          <c:val>
            <c:numRef>
              <c:f>Hoja1!$E$140:$G$140</c:f>
              <c:numCache>
                <c:formatCode>General</c:formatCode>
                <c:ptCount val="3"/>
                <c:pt idx="0">
                  <c:v>3</c:v>
                </c:pt>
                <c:pt idx="1">
                  <c:v>9</c:v>
                </c:pt>
                <c:pt idx="2">
                  <c:v>4</c:v>
                </c:pt>
              </c:numCache>
            </c:numRef>
          </c:val>
        </c:ser>
        <c:dLbls>
          <c:showLegendKey val="0"/>
          <c:showVal val="0"/>
          <c:showCatName val="0"/>
          <c:showSerName val="0"/>
          <c:showPercent val="0"/>
          <c:showBubbleSize val="0"/>
        </c:dLbls>
        <c:gapWidth val="219"/>
        <c:overlap val="-27"/>
        <c:axId val="994802512"/>
        <c:axId val="994793808"/>
      </c:barChart>
      <c:catAx>
        <c:axId val="994802512"/>
        <c:scaling>
          <c:orientation val="minMax"/>
        </c:scaling>
        <c:delete val="0"/>
        <c:axPos val="b"/>
        <c:title>
          <c:tx>
            <c:rich>
              <a:bodyPr rot="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r>
                  <a:rPr lang="es-CO" b="1"/>
                  <a:t>Año</a:t>
                </a:r>
              </a:p>
            </c:rich>
          </c:tx>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994793808"/>
        <c:crosses val="autoZero"/>
        <c:auto val="1"/>
        <c:lblAlgn val="ctr"/>
        <c:lblOffset val="100"/>
        <c:noMultiLvlLbl val="0"/>
      </c:catAx>
      <c:valAx>
        <c:axId val="994793808"/>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r>
                  <a:rPr lang="es-CO" b="1"/>
                  <a:t>Número de casos</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994802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Hoja1!$F$68</c:f>
              <c:strCache>
                <c:ptCount val="1"/>
                <c:pt idx="0">
                  <c:v>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Hoja1!$A$69:$A$72</c:f>
              <c:strCache>
                <c:ptCount val="4"/>
                <c:pt idx="0">
                  <c:v>Menor de 18 años</c:v>
                </c:pt>
                <c:pt idx="1">
                  <c:v>18 a 29 años</c:v>
                </c:pt>
                <c:pt idx="2">
                  <c:v>29 a 39 años</c:v>
                </c:pt>
                <c:pt idx="3">
                  <c:v>40 años y más</c:v>
                </c:pt>
              </c:strCache>
            </c:strRef>
          </c:cat>
          <c:val>
            <c:numRef>
              <c:f>Hoja1!$F$69:$F$72</c:f>
              <c:numCache>
                <c:formatCode>General</c:formatCode>
                <c:ptCount val="4"/>
                <c:pt idx="0">
                  <c:v>3</c:v>
                </c:pt>
                <c:pt idx="1">
                  <c:v>24</c:v>
                </c:pt>
                <c:pt idx="2">
                  <c:v>5</c:v>
                </c:pt>
                <c:pt idx="3">
                  <c:v>1</c:v>
                </c:pt>
              </c:numCache>
            </c:numRef>
          </c:val>
        </c:ser>
        <c:ser>
          <c:idx val="1"/>
          <c:order val="1"/>
          <c:tx>
            <c:strRef>
              <c:f>Hoja1!$G$68</c:f>
              <c:strCache>
                <c:ptCount val="1"/>
                <c:pt idx="0">
                  <c:v>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Hoja1!$A$69:$A$72</c:f>
              <c:strCache>
                <c:ptCount val="4"/>
                <c:pt idx="0">
                  <c:v>Menor de 18 años</c:v>
                </c:pt>
                <c:pt idx="1">
                  <c:v>18 a 29 años</c:v>
                </c:pt>
                <c:pt idx="2">
                  <c:v>29 a 39 años</c:v>
                </c:pt>
                <c:pt idx="3">
                  <c:v>40 años y más</c:v>
                </c:pt>
              </c:strCache>
            </c:strRef>
          </c:cat>
          <c:val>
            <c:numRef>
              <c:f>Hoja1!$G$69:$G$72</c:f>
              <c:numCache>
                <c:formatCode>General</c:formatCode>
                <c:ptCount val="4"/>
                <c:pt idx="0">
                  <c:v>2</c:v>
                </c:pt>
                <c:pt idx="1">
                  <c:v>26</c:v>
                </c:pt>
                <c:pt idx="2">
                  <c:v>3</c:v>
                </c:pt>
              </c:numCache>
            </c:numRef>
          </c:val>
        </c:ser>
        <c:ser>
          <c:idx val="2"/>
          <c:order val="2"/>
          <c:tx>
            <c:strRef>
              <c:f>Hoja1!$H$68</c:f>
              <c:strCache>
                <c:ptCount val="1"/>
                <c:pt idx="0">
                  <c:v>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Hoja1!$A$69:$A$72</c:f>
              <c:strCache>
                <c:ptCount val="4"/>
                <c:pt idx="0">
                  <c:v>Menor de 18 años</c:v>
                </c:pt>
                <c:pt idx="1">
                  <c:v>18 a 29 años</c:v>
                </c:pt>
                <c:pt idx="2">
                  <c:v>29 a 39 años</c:v>
                </c:pt>
                <c:pt idx="3">
                  <c:v>40 años y más</c:v>
                </c:pt>
              </c:strCache>
            </c:strRef>
          </c:cat>
          <c:val>
            <c:numRef>
              <c:f>Hoja1!$H$69:$H$72</c:f>
              <c:numCache>
                <c:formatCode>General</c:formatCode>
                <c:ptCount val="4"/>
                <c:pt idx="0">
                  <c:v>3</c:v>
                </c:pt>
                <c:pt idx="1">
                  <c:v>25</c:v>
                </c:pt>
                <c:pt idx="2">
                  <c:v>5</c:v>
                </c:pt>
              </c:numCache>
            </c:numRef>
          </c:val>
        </c:ser>
        <c:dLbls>
          <c:showLegendKey val="0"/>
          <c:showVal val="0"/>
          <c:showCatName val="0"/>
          <c:showSerName val="0"/>
          <c:showPercent val="0"/>
          <c:showBubbleSize val="0"/>
        </c:dLbls>
        <c:gapWidth val="100"/>
        <c:overlap val="-24"/>
        <c:axId val="1068001616"/>
        <c:axId val="1068011408"/>
      </c:barChart>
      <c:catAx>
        <c:axId val="1068001616"/>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a:t>Grupo de edad</a:t>
                </a:r>
              </a:p>
            </c:rich>
          </c:tx>
          <c:layout>
            <c:manualLayout>
              <c:xMode val="edge"/>
              <c:yMode val="edge"/>
              <c:x val="0.4292777777777777"/>
              <c:y val="0.8088214494021582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068011408"/>
        <c:crosses val="autoZero"/>
        <c:auto val="1"/>
        <c:lblAlgn val="ctr"/>
        <c:lblOffset val="100"/>
        <c:noMultiLvlLbl val="0"/>
      </c:catAx>
      <c:valAx>
        <c:axId val="1068011408"/>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a:t>Número de casos</a:t>
                </a:r>
              </a:p>
            </c:rich>
          </c:tx>
          <c:layout>
            <c:manualLayout>
              <c:xMode val="edge"/>
              <c:yMode val="edge"/>
              <c:x val="1.3888888888888888E-2"/>
              <c:y val="0.25485053951589387"/>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068001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Hoja1!$F$91</c:f>
              <c:strCache>
                <c:ptCount val="1"/>
                <c:pt idx="0">
                  <c:v>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extLst>
                <c:ext xmlns:c15="http://schemas.microsoft.com/office/drawing/2012/chart" uri="{02D57815-91ED-43cb-92C2-25804820EDAC}">
                  <c15:fullRef>
                    <c15:sqref>Hoja1!$A$92:$A$95</c15:sqref>
                  </c15:fullRef>
                </c:ext>
              </c:extLst>
              <c:f>(Hoja1!$A$92,Hoja1!$A$94:$A$95)</c:f>
              <c:strCache>
                <c:ptCount val="3"/>
                <c:pt idx="0">
                  <c:v>Contributivo</c:v>
                </c:pt>
                <c:pt idx="1">
                  <c:v>No Asegurado</c:v>
                </c:pt>
                <c:pt idx="2">
                  <c:v>Subsidiado</c:v>
                </c:pt>
              </c:strCache>
            </c:strRef>
          </c:cat>
          <c:val>
            <c:numRef>
              <c:extLst>
                <c:ext xmlns:c15="http://schemas.microsoft.com/office/drawing/2012/chart" uri="{02D57815-91ED-43cb-92C2-25804820EDAC}">
                  <c15:fullRef>
                    <c15:sqref>Hoja1!$F$92:$F$95</c15:sqref>
                  </c15:fullRef>
                </c:ext>
              </c:extLst>
              <c:f>(Hoja1!$F$92,Hoja1!$F$94:$F$95)</c:f>
              <c:numCache>
                <c:formatCode>General</c:formatCode>
                <c:ptCount val="3"/>
                <c:pt idx="0">
                  <c:v>18</c:v>
                </c:pt>
                <c:pt idx="1">
                  <c:v>7</c:v>
                </c:pt>
                <c:pt idx="2">
                  <c:v>8</c:v>
                </c:pt>
              </c:numCache>
            </c:numRef>
          </c:val>
        </c:ser>
        <c:ser>
          <c:idx val="1"/>
          <c:order val="1"/>
          <c:tx>
            <c:strRef>
              <c:f>Hoja1!$G$91</c:f>
              <c:strCache>
                <c:ptCount val="1"/>
                <c:pt idx="0">
                  <c:v>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extLst>
                <c:ext xmlns:c15="http://schemas.microsoft.com/office/drawing/2012/chart" uri="{02D57815-91ED-43cb-92C2-25804820EDAC}">
                  <c15:fullRef>
                    <c15:sqref>Hoja1!$A$92:$A$95</c15:sqref>
                  </c15:fullRef>
                </c:ext>
              </c:extLst>
              <c:f>(Hoja1!$A$92,Hoja1!$A$94:$A$95)</c:f>
              <c:strCache>
                <c:ptCount val="3"/>
                <c:pt idx="0">
                  <c:v>Contributivo</c:v>
                </c:pt>
                <c:pt idx="1">
                  <c:v>No Asegurado</c:v>
                </c:pt>
                <c:pt idx="2">
                  <c:v>Subsidiado</c:v>
                </c:pt>
              </c:strCache>
            </c:strRef>
          </c:cat>
          <c:val>
            <c:numRef>
              <c:extLst>
                <c:ext xmlns:c15="http://schemas.microsoft.com/office/drawing/2012/chart" uri="{02D57815-91ED-43cb-92C2-25804820EDAC}">
                  <c15:fullRef>
                    <c15:sqref>Hoja1!$G$92:$G$95</c15:sqref>
                  </c15:fullRef>
                </c:ext>
              </c:extLst>
              <c:f>(Hoja1!$G$92,Hoja1!$G$94:$G$95)</c:f>
              <c:numCache>
                <c:formatCode>General</c:formatCode>
                <c:ptCount val="3"/>
                <c:pt idx="0">
                  <c:v>9</c:v>
                </c:pt>
                <c:pt idx="1">
                  <c:v>15</c:v>
                </c:pt>
                <c:pt idx="2">
                  <c:v>7</c:v>
                </c:pt>
              </c:numCache>
            </c:numRef>
          </c:val>
        </c:ser>
        <c:ser>
          <c:idx val="2"/>
          <c:order val="2"/>
          <c:tx>
            <c:strRef>
              <c:f>Hoja1!$H$91</c:f>
              <c:strCache>
                <c:ptCount val="1"/>
                <c:pt idx="0">
                  <c:v>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extLst>
                <c:ext xmlns:c15="http://schemas.microsoft.com/office/drawing/2012/chart" uri="{02D57815-91ED-43cb-92C2-25804820EDAC}">
                  <c15:fullRef>
                    <c15:sqref>Hoja1!$A$92:$A$95</c15:sqref>
                  </c15:fullRef>
                </c:ext>
              </c:extLst>
              <c:f>(Hoja1!$A$92,Hoja1!$A$94:$A$95)</c:f>
              <c:strCache>
                <c:ptCount val="3"/>
                <c:pt idx="0">
                  <c:v>Contributivo</c:v>
                </c:pt>
                <c:pt idx="1">
                  <c:v>No Asegurado</c:v>
                </c:pt>
                <c:pt idx="2">
                  <c:v>Subsidiado</c:v>
                </c:pt>
              </c:strCache>
            </c:strRef>
          </c:cat>
          <c:val>
            <c:numRef>
              <c:extLst>
                <c:ext xmlns:c15="http://schemas.microsoft.com/office/drawing/2012/chart" uri="{02D57815-91ED-43cb-92C2-25804820EDAC}">
                  <c15:fullRef>
                    <c15:sqref>Hoja1!$H$92:$H$95</c15:sqref>
                  </c15:fullRef>
                </c:ext>
              </c:extLst>
              <c:f>(Hoja1!$H$92,Hoja1!$H$94:$H$95)</c:f>
              <c:numCache>
                <c:formatCode>General</c:formatCode>
                <c:ptCount val="3"/>
                <c:pt idx="0">
                  <c:v>7</c:v>
                </c:pt>
                <c:pt idx="1">
                  <c:v>19</c:v>
                </c:pt>
                <c:pt idx="2">
                  <c:v>7</c:v>
                </c:pt>
              </c:numCache>
            </c:numRef>
          </c:val>
        </c:ser>
        <c:dLbls>
          <c:showLegendKey val="0"/>
          <c:showVal val="0"/>
          <c:showCatName val="0"/>
          <c:showSerName val="0"/>
          <c:showPercent val="0"/>
          <c:showBubbleSize val="0"/>
        </c:dLbls>
        <c:gapWidth val="100"/>
        <c:overlap val="-24"/>
        <c:axId val="908619600"/>
        <c:axId val="908626128"/>
      </c:barChart>
      <c:catAx>
        <c:axId val="908619600"/>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a:t>Tipo de Aseguramiento</a:t>
                </a:r>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908626128"/>
        <c:crosses val="autoZero"/>
        <c:auto val="1"/>
        <c:lblAlgn val="ctr"/>
        <c:lblOffset val="100"/>
        <c:noMultiLvlLbl val="0"/>
      </c:catAx>
      <c:valAx>
        <c:axId val="908626128"/>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a:t>Número de casos</a:t>
                </a:r>
              </a:p>
            </c:rich>
          </c:tx>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908619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Hoja1!$A$136</c:f>
              <c:strCache>
                <c:ptCount val="1"/>
                <c:pt idx="0">
                  <c:v>Embarazo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Hoja1!$F$135:$H$135</c:f>
              <c:strCache>
                <c:ptCount val="3"/>
                <c:pt idx="0">
                  <c:v>2019</c:v>
                </c:pt>
                <c:pt idx="1">
                  <c:v>2020</c:v>
                </c:pt>
                <c:pt idx="2">
                  <c:v>2021</c:v>
                </c:pt>
              </c:strCache>
            </c:strRef>
          </c:cat>
          <c:val>
            <c:numRef>
              <c:f>Hoja1!$F$136:$H$136</c:f>
              <c:numCache>
                <c:formatCode>General</c:formatCode>
                <c:ptCount val="3"/>
                <c:pt idx="0">
                  <c:v>31</c:v>
                </c:pt>
                <c:pt idx="1">
                  <c:v>28</c:v>
                </c:pt>
                <c:pt idx="2">
                  <c:v>28</c:v>
                </c:pt>
              </c:numCache>
            </c:numRef>
          </c:val>
        </c:ser>
        <c:ser>
          <c:idx val="1"/>
          <c:order val="1"/>
          <c:tx>
            <c:strRef>
              <c:f>Hoja1!$A$137</c:f>
              <c:strCache>
                <c:ptCount val="1"/>
                <c:pt idx="0">
                  <c:v>Parto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Hoja1!$F$135:$H$135</c:f>
              <c:strCache>
                <c:ptCount val="3"/>
                <c:pt idx="0">
                  <c:v>2019</c:v>
                </c:pt>
                <c:pt idx="1">
                  <c:v>2020</c:v>
                </c:pt>
                <c:pt idx="2">
                  <c:v>2021</c:v>
                </c:pt>
              </c:strCache>
            </c:strRef>
          </c:cat>
          <c:val>
            <c:numRef>
              <c:f>Hoja1!$F$137:$H$137</c:f>
              <c:numCache>
                <c:formatCode>General</c:formatCode>
                <c:ptCount val="3"/>
                <c:pt idx="0">
                  <c:v>1</c:v>
                </c:pt>
                <c:pt idx="1">
                  <c:v>1</c:v>
                </c:pt>
                <c:pt idx="2">
                  <c:v>3</c:v>
                </c:pt>
              </c:numCache>
            </c:numRef>
          </c:val>
        </c:ser>
        <c:ser>
          <c:idx val="2"/>
          <c:order val="2"/>
          <c:tx>
            <c:strRef>
              <c:f>Hoja1!$A$138</c:f>
              <c:strCache>
                <c:ptCount val="1"/>
                <c:pt idx="0">
                  <c:v>Puerperio</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Hoja1!$F$135:$H$135</c:f>
              <c:strCache>
                <c:ptCount val="3"/>
                <c:pt idx="0">
                  <c:v>2019</c:v>
                </c:pt>
                <c:pt idx="1">
                  <c:v>2020</c:v>
                </c:pt>
                <c:pt idx="2">
                  <c:v>2021</c:v>
                </c:pt>
              </c:strCache>
            </c:strRef>
          </c:cat>
          <c:val>
            <c:numRef>
              <c:f>Hoja1!$F$138:$H$138</c:f>
              <c:numCache>
                <c:formatCode>General</c:formatCode>
                <c:ptCount val="3"/>
                <c:pt idx="0">
                  <c:v>1</c:v>
                </c:pt>
                <c:pt idx="1">
                  <c:v>2</c:v>
                </c:pt>
                <c:pt idx="2">
                  <c:v>2</c:v>
                </c:pt>
              </c:numCache>
            </c:numRef>
          </c:val>
        </c:ser>
        <c:dLbls>
          <c:showLegendKey val="0"/>
          <c:showVal val="0"/>
          <c:showCatName val="0"/>
          <c:showSerName val="0"/>
          <c:showPercent val="0"/>
          <c:showBubbleSize val="0"/>
        </c:dLbls>
        <c:gapWidth val="100"/>
        <c:overlap val="-24"/>
        <c:axId val="1063981136"/>
        <c:axId val="1063981680"/>
      </c:barChart>
      <c:catAx>
        <c:axId val="1063981136"/>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a:t>Año</a:t>
                </a:r>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063981680"/>
        <c:crosses val="autoZero"/>
        <c:auto val="1"/>
        <c:lblAlgn val="ctr"/>
        <c:lblOffset val="100"/>
        <c:noMultiLvlLbl val="0"/>
      </c:catAx>
      <c:valAx>
        <c:axId val="1063981680"/>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a:t>Número de casos</a:t>
                </a:r>
              </a:p>
            </c:rich>
          </c:tx>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063981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Hoja1!$F$193</c:f>
              <c:strCache>
                <c:ptCount val="1"/>
                <c:pt idx="0">
                  <c:v>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Hoja1!$A$194:$A$198</c:f>
              <c:strCache>
                <c:ptCount val="5"/>
                <c:pt idx="1">
                  <c:v>Cero dosis</c:v>
                </c:pt>
                <c:pt idx="2">
                  <c:v>Una dosis</c:v>
                </c:pt>
                <c:pt idx="3">
                  <c:v>Dos dosis</c:v>
                </c:pt>
                <c:pt idx="4">
                  <c:v>Tres Dosis</c:v>
                </c:pt>
              </c:strCache>
            </c:strRef>
          </c:cat>
          <c:val>
            <c:numRef>
              <c:f>Hoja1!$F$194:$F$198</c:f>
              <c:numCache>
                <c:formatCode>General</c:formatCode>
                <c:ptCount val="5"/>
                <c:pt idx="1">
                  <c:v>2</c:v>
                </c:pt>
                <c:pt idx="2">
                  <c:v>14</c:v>
                </c:pt>
                <c:pt idx="4">
                  <c:v>17</c:v>
                </c:pt>
              </c:numCache>
            </c:numRef>
          </c:val>
        </c:ser>
        <c:ser>
          <c:idx val="1"/>
          <c:order val="1"/>
          <c:tx>
            <c:strRef>
              <c:f>Hoja1!$G$193</c:f>
              <c:strCache>
                <c:ptCount val="1"/>
                <c:pt idx="0">
                  <c:v>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Hoja1!$A$194:$A$198</c:f>
              <c:strCache>
                <c:ptCount val="5"/>
                <c:pt idx="1">
                  <c:v>Cero dosis</c:v>
                </c:pt>
                <c:pt idx="2">
                  <c:v>Una dosis</c:v>
                </c:pt>
                <c:pt idx="3">
                  <c:v>Dos dosis</c:v>
                </c:pt>
                <c:pt idx="4">
                  <c:v>Tres Dosis</c:v>
                </c:pt>
              </c:strCache>
            </c:strRef>
          </c:cat>
          <c:val>
            <c:numRef>
              <c:f>Hoja1!$G$194:$G$198</c:f>
              <c:numCache>
                <c:formatCode>General</c:formatCode>
                <c:ptCount val="5"/>
                <c:pt idx="1">
                  <c:v>8</c:v>
                </c:pt>
                <c:pt idx="2">
                  <c:v>8</c:v>
                </c:pt>
                <c:pt idx="3">
                  <c:v>1</c:v>
                </c:pt>
                <c:pt idx="4">
                  <c:v>14</c:v>
                </c:pt>
              </c:numCache>
            </c:numRef>
          </c:val>
        </c:ser>
        <c:ser>
          <c:idx val="2"/>
          <c:order val="2"/>
          <c:tx>
            <c:strRef>
              <c:f>Hoja1!$H$193</c:f>
              <c:strCache>
                <c:ptCount val="1"/>
                <c:pt idx="0">
                  <c:v>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Hoja1!$A$194:$A$198</c:f>
              <c:strCache>
                <c:ptCount val="5"/>
                <c:pt idx="1">
                  <c:v>Cero dosis</c:v>
                </c:pt>
                <c:pt idx="2">
                  <c:v>Una dosis</c:v>
                </c:pt>
                <c:pt idx="3">
                  <c:v>Dos dosis</c:v>
                </c:pt>
                <c:pt idx="4">
                  <c:v>Tres Dosis</c:v>
                </c:pt>
              </c:strCache>
            </c:strRef>
          </c:cat>
          <c:val>
            <c:numRef>
              <c:f>Hoja1!$H$194:$H$198</c:f>
              <c:numCache>
                <c:formatCode>General</c:formatCode>
                <c:ptCount val="5"/>
                <c:pt idx="1">
                  <c:v>4</c:v>
                </c:pt>
                <c:pt idx="2">
                  <c:v>10</c:v>
                </c:pt>
                <c:pt idx="4">
                  <c:v>19</c:v>
                </c:pt>
              </c:numCache>
            </c:numRef>
          </c:val>
        </c:ser>
        <c:dLbls>
          <c:showLegendKey val="0"/>
          <c:showVal val="0"/>
          <c:showCatName val="0"/>
          <c:showSerName val="0"/>
          <c:showPercent val="0"/>
          <c:showBubbleSize val="0"/>
        </c:dLbls>
        <c:gapWidth val="100"/>
        <c:overlap val="-24"/>
        <c:axId val="908621232"/>
        <c:axId val="908620688"/>
      </c:barChart>
      <c:catAx>
        <c:axId val="908621232"/>
        <c:scaling>
          <c:orientation val="minMax"/>
        </c:scaling>
        <c:delete val="0"/>
        <c:axPos val="b"/>
        <c:title>
          <c:tx>
            <c:rich>
              <a:bodyPr rot="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r>
                  <a:rPr lang="es-CO" sz="1050" b="1" i="0" u="none" strike="noStrike" baseline="0" dirty="0"/>
                  <a:t>Penicilina </a:t>
                </a:r>
                <a:r>
                  <a:rPr lang="es-CO" sz="1050" b="1" i="0" u="none" strike="noStrike" baseline="0" dirty="0" err="1"/>
                  <a:t>benzatínica</a:t>
                </a:r>
                <a:r>
                  <a:rPr lang="es-CO" sz="1050" b="1" i="0" u="none" strike="noStrike" baseline="0" dirty="0"/>
                  <a:t> - número de Dosis recibidas antes del parto</a:t>
                </a:r>
                <a:r>
                  <a:rPr lang="es-CO" dirty="0"/>
                  <a:t> </a:t>
                </a:r>
              </a:p>
            </c:rich>
          </c:tx>
          <c:layout>
            <c:manualLayout>
              <c:xMode val="edge"/>
              <c:yMode val="edge"/>
              <c:x val="0.13423378809753891"/>
              <c:y val="0.75497920238266447"/>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908620688"/>
        <c:crosses val="autoZero"/>
        <c:auto val="1"/>
        <c:lblAlgn val="ctr"/>
        <c:lblOffset val="100"/>
        <c:noMultiLvlLbl val="0"/>
      </c:catAx>
      <c:valAx>
        <c:axId val="908620688"/>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r>
                  <a:rPr lang="es-CO"/>
                  <a:t>Número de casos</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908621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Hoja1!$A$174:$A$176</c:f>
              <c:strCache>
                <c:ptCount val="3"/>
                <c:pt idx="0">
                  <c:v>Sin dato</c:v>
                </c:pt>
                <c:pt idx="1">
                  <c:v>6 meses o más</c:v>
                </c:pt>
                <c:pt idx="2">
                  <c:v>Menos de 6 meses</c:v>
                </c:pt>
              </c:strCache>
            </c:strRef>
          </c:cat>
          <c:val>
            <c:numRef>
              <c:f>Hoja1!$H$174:$H$176</c:f>
              <c:numCache>
                <c:formatCode>General</c:formatCode>
                <c:ptCount val="3"/>
                <c:pt idx="0">
                  <c:v>4</c:v>
                </c:pt>
                <c:pt idx="1">
                  <c:v>24</c:v>
                </c:pt>
                <c:pt idx="2">
                  <c:v>5</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Hoja1!$H$115</c:f>
              <c:strCache>
                <c:ptCount val="1"/>
                <c:pt idx="0">
                  <c:v>2021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Hoja1!$A$116:$A$118</c:f>
              <c:strCache>
                <c:ptCount val="3"/>
                <c:pt idx="0">
                  <c:v>Colombia</c:v>
                </c:pt>
                <c:pt idx="1">
                  <c:v>República Centroafricana</c:v>
                </c:pt>
                <c:pt idx="2">
                  <c:v>Venezuela</c:v>
                </c:pt>
              </c:strCache>
            </c:strRef>
          </c:cat>
          <c:val>
            <c:numRef>
              <c:f>Hoja1!$H$116:$H$118</c:f>
              <c:numCache>
                <c:formatCode>General</c:formatCode>
                <c:ptCount val="3"/>
                <c:pt idx="0">
                  <c:v>17</c:v>
                </c:pt>
                <c:pt idx="1">
                  <c:v>1</c:v>
                </c:pt>
                <c:pt idx="2">
                  <c:v>15</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Hoja1!$A$157:$A$158</c:f>
              <c:strCache>
                <c:ptCount val="2"/>
                <c:pt idx="0">
                  <c:v>Nuevo</c:v>
                </c:pt>
                <c:pt idx="1">
                  <c:v>Reinfeccion</c:v>
                </c:pt>
              </c:strCache>
            </c:strRef>
          </c:cat>
          <c:val>
            <c:numRef>
              <c:f>Hoja1!$H$157:$H$158</c:f>
              <c:numCache>
                <c:formatCode>General</c:formatCode>
                <c:ptCount val="2"/>
                <c:pt idx="0">
                  <c:v>30</c:v>
                </c:pt>
                <c:pt idx="1">
                  <c:v>3</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Hoja1!$E$6:$E$11</c:f>
              <c:strCache>
                <c:ptCount val="6"/>
                <c:pt idx="0">
                  <c:v>2015</c:v>
                </c:pt>
                <c:pt idx="1">
                  <c:v>2016</c:v>
                </c:pt>
                <c:pt idx="2">
                  <c:v>2018</c:v>
                </c:pt>
                <c:pt idx="3">
                  <c:v>2019</c:v>
                </c:pt>
                <c:pt idx="4">
                  <c:v>2020</c:v>
                </c:pt>
                <c:pt idx="5">
                  <c:v>2021</c:v>
                </c:pt>
              </c:strCache>
            </c:strRef>
          </c:cat>
          <c:val>
            <c:numRef>
              <c:f>Hoja1!$F$6:$F$11</c:f>
              <c:numCache>
                <c:formatCode>General</c:formatCode>
                <c:ptCount val="6"/>
                <c:pt idx="0">
                  <c:v>3</c:v>
                </c:pt>
                <c:pt idx="1">
                  <c:v>2</c:v>
                </c:pt>
                <c:pt idx="2">
                  <c:v>3</c:v>
                </c:pt>
                <c:pt idx="3">
                  <c:v>5</c:v>
                </c:pt>
                <c:pt idx="4">
                  <c:v>14</c:v>
                </c:pt>
                <c:pt idx="5">
                  <c:v>7</c:v>
                </c:pt>
              </c:numCache>
            </c:numRef>
          </c:val>
        </c:ser>
        <c:dLbls>
          <c:showLegendKey val="0"/>
          <c:showVal val="0"/>
          <c:showCatName val="0"/>
          <c:showSerName val="0"/>
          <c:showPercent val="0"/>
          <c:showBubbleSize val="0"/>
        </c:dLbls>
        <c:gapWidth val="100"/>
        <c:overlap val="-24"/>
        <c:axId val="1063974608"/>
        <c:axId val="1063975696"/>
      </c:barChart>
      <c:catAx>
        <c:axId val="1063974608"/>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dirty="0" smtClean="0"/>
                  <a:t>Año</a:t>
                </a:r>
                <a:endParaRPr lang="es-CO" dirty="0"/>
              </a:p>
            </c:rich>
          </c:tx>
          <c:layout>
            <c:manualLayout>
              <c:xMode val="edge"/>
              <c:yMode val="edge"/>
              <c:x val="0.48259711286089241"/>
              <c:y val="0.8951388888888889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063975696"/>
        <c:crosses val="autoZero"/>
        <c:auto val="1"/>
        <c:lblAlgn val="ctr"/>
        <c:lblOffset val="100"/>
        <c:noMultiLvlLbl val="0"/>
      </c:catAx>
      <c:valAx>
        <c:axId val="1063975696"/>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ES" dirty="0" smtClean="0"/>
                  <a:t>Número</a:t>
                </a:r>
                <a:r>
                  <a:rPr lang="es-ES" baseline="0" dirty="0" smtClean="0"/>
                  <a:t> de casos</a:t>
                </a:r>
                <a:endParaRPr lang="es-CO" dirty="0"/>
              </a:p>
            </c:rich>
          </c:tx>
          <c:layout>
            <c:manualLayout>
              <c:xMode val="edge"/>
              <c:yMode val="edge"/>
              <c:x val="1.9444444444444445E-2"/>
              <c:y val="0.1072914843977836"/>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06397460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FC3BB-D18D-4CFF-B10B-29485BDF08D4}" type="doc">
      <dgm:prSet loTypeId="urn:microsoft.com/office/officeart/2005/8/layout/hList7" loCatId="relationship" qsTypeId="urn:microsoft.com/office/officeart/2005/8/quickstyle/simple5" qsCatId="simple" csTypeId="urn:microsoft.com/office/officeart/2005/8/colors/colorful5" csCatId="colorful" phldr="1"/>
      <dgm:spPr/>
    </dgm:pt>
    <dgm:pt modelId="{A367B637-239C-4C15-A87C-A07B047D77AE}">
      <dgm:prSet phldrT="[Texto]"/>
      <dgm:spPr/>
      <dgm:t>
        <a:bodyPr/>
        <a:lstStyle/>
        <a:p>
          <a:r>
            <a:rPr lang="es-ES" dirty="0" smtClean="0"/>
            <a:t>Sífilis Congénita</a:t>
          </a:r>
          <a:endParaRPr lang="es-CO" dirty="0" smtClean="0"/>
        </a:p>
        <a:p>
          <a:r>
            <a:rPr lang="es-CO" dirty="0" smtClean="0"/>
            <a:t>(Ficha </a:t>
          </a:r>
          <a:r>
            <a:rPr lang="es-CO" dirty="0" smtClean="0"/>
            <a:t>740)</a:t>
          </a:r>
          <a:endParaRPr lang="es-CO" dirty="0"/>
        </a:p>
      </dgm:t>
    </dgm:pt>
    <dgm:pt modelId="{05F20410-1A27-4F91-A9E8-92FDB0A5E575}" type="sibTrans" cxnId="{C800DA44-A671-4514-9815-865D13EC2977}">
      <dgm:prSet/>
      <dgm:spPr/>
      <dgm:t>
        <a:bodyPr/>
        <a:lstStyle/>
        <a:p>
          <a:endParaRPr lang="es-CO"/>
        </a:p>
      </dgm:t>
    </dgm:pt>
    <dgm:pt modelId="{4F83FBD5-2E0D-4FDA-B291-8731A28320D6}" type="parTrans" cxnId="{C800DA44-A671-4514-9815-865D13EC2977}">
      <dgm:prSet/>
      <dgm:spPr/>
      <dgm:t>
        <a:bodyPr/>
        <a:lstStyle/>
        <a:p>
          <a:endParaRPr lang="es-CO"/>
        </a:p>
      </dgm:t>
    </dgm:pt>
    <dgm:pt modelId="{B0443E7F-5C02-460A-8D9C-3A06A96B613C}">
      <dgm:prSet/>
      <dgm:spPr/>
      <dgm:t>
        <a:bodyPr/>
        <a:lstStyle/>
        <a:p>
          <a:r>
            <a:rPr lang="es-ES" dirty="0" smtClean="0"/>
            <a:t>Sífilis Gestacional</a:t>
          </a:r>
        </a:p>
        <a:p>
          <a:r>
            <a:rPr lang="es-ES" dirty="0" smtClean="0"/>
            <a:t>Ficha 750</a:t>
          </a:r>
          <a:endParaRPr lang="es-CO" dirty="0"/>
        </a:p>
      </dgm:t>
    </dgm:pt>
    <dgm:pt modelId="{3BCF0494-8A75-4451-813E-7D8E5772AA10}" type="parTrans" cxnId="{13E94470-4345-48FF-AFD4-5670FB08E886}">
      <dgm:prSet/>
      <dgm:spPr/>
      <dgm:t>
        <a:bodyPr/>
        <a:lstStyle/>
        <a:p>
          <a:endParaRPr lang="es-CO"/>
        </a:p>
      </dgm:t>
    </dgm:pt>
    <dgm:pt modelId="{9FE16462-7DF3-417F-842C-8CB81C251EF1}" type="sibTrans" cxnId="{13E94470-4345-48FF-AFD4-5670FB08E886}">
      <dgm:prSet/>
      <dgm:spPr/>
      <dgm:t>
        <a:bodyPr/>
        <a:lstStyle/>
        <a:p>
          <a:endParaRPr lang="es-CO"/>
        </a:p>
      </dgm:t>
    </dgm:pt>
    <dgm:pt modelId="{DB59D2BF-A211-4BBA-90E8-EE16D077CE49}" type="pres">
      <dgm:prSet presAssocID="{BD1FC3BB-D18D-4CFF-B10B-29485BDF08D4}" presName="Name0" presStyleCnt="0">
        <dgm:presLayoutVars>
          <dgm:dir/>
          <dgm:resizeHandles val="exact"/>
        </dgm:presLayoutVars>
      </dgm:prSet>
      <dgm:spPr/>
    </dgm:pt>
    <dgm:pt modelId="{ED815668-7C4F-4185-B57C-6D600BBA2176}" type="pres">
      <dgm:prSet presAssocID="{BD1FC3BB-D18D-4CFF-B10B-29485BDF08D4}" presName="fgShape" presStyleLbl="fgShp" presStyleIdx="0" presStyleCnt="1"/>
      <dgm:spPr/>
    </dgm:pt>
    <dgm:pt modelId="{97DCC14C-C979-44EC-9E89-6D70B0CC9DA8}" type="pres">
      <dgm:prSet presAssocID="{BD1FC3BB-D18D-4CFF-B10B-29485BDF08D4}" presName="linComp" presStyleCnt="0"/>
      <dgm:spPr/>
    </dgm:pt>
    <dgm:pt modelId="{6765B0B5-DE7C-4B44-B2AB-1EB8C2647116}" type="pres">
      <dgm:prSet presAssocID="{B0443E7F-5C02-460A-8D9C-3A06A96B613C}" presName="compNode" presStyleCnt="0"/>
      <dgm:spPr/>
    </dgm:pt>
    <dgm:pt modelId="{E1D5867F-EDC0-49C6-BE3C-E23281C0D83B}" type="pres">
      <dgm:prSet presAssocID="{B0443E7F-5C02-460A-8D9C-3A06A96B613C}" presName="bkgdShape" presStyleLbl="node1" presStyleIdx="0" presStyleCnt="2"/>
      <dgm:spPr/>
      <dgm:t>
        <a:bodyPr/>
        <a:lstStyle/>
        <a:p>
          <a:endParaRPr lang="es-CO"/>
        </a:p>
      </dgm:t>
    </dgm:pt>
    <dgm:pt modelId="{ECB9AA16-ED79-4FB4-BB0E-DADB36B58C51}" type="pres">
      <dgm:prSet presAssocID="{B0443E7F-5C02-460A-8D9C-3A06A96B613C}" presName="nodeTx" presStyleLbl="node1" presStyleIdx="0" presStyleCnt="2">
        <dgm:presLayoutVars>
          <dgm:bulletEnabled val="1"/>
        </dgm:presLayoutVars>
      </dgm:prSet>
      <dgm:spPr/>
      <dgm:t>
        <a:bodyPr/>
        <a:lstStyle/>
        <a:p>
          <a:endParaRPr lang="es-CO"/>
        </a:p>
      </dgm:t>
    </dgm:pt>
    <dgm:pt modelId="{06AABA51-8D0F-4D4A-8BD4-4FEE916DB85E}" type="pres">
      <dgm:prSet presAssocID="{B0443E7F-5C02-460A-8D9C-3A06A96B613C}" presName="invisiNode" presStyleLbl="node1" presStyleIdx="0" presStyleCnt="2"/>
      <dgm:spPr/>
    </dgm:pt>
    <dgm:pt modelId="{6508DF5A-1E1E-4D10-A5ED-F156F7A8A747}" type="pres">
      <dgm:prSet presAssocID="{B0443E7F-5C02-460A-8D9C-3A06A96B613C}" presName="imagNode" presStyleLbl="fgImgPlace1" presStyleIdx="0" presStyleCnt="2"/>
      <dgm:spPr>
        <a:blipFill rotWithShape="1">
          <a:blip xmlns:r="http://schemas.openxmlformats.org/officeDocument/2006/relationships" r:embed="rId1"/>
          <a:stretch>
            <a:fillRect/>
          </a:stretch>
        </a:blipFill>
      </dgm:spPr>
    </dgm:pt>
    <dgm:pt modelId="{2C3079D0-BA2D-4671-AD0F-6DB090A26806}" type="pres">
      <dgm:prSet presAssocID="{9FE16462-7DF3-417F-842C-8CB81C251EF1}" presName="sibTrans" presStyleLbl="sibTrans2D1" presStyleIdx="0" presStyleCnt="0"/>
      <dgm:spPr/>
    </dgm:pt>
    <dgm:pt modelId="{C5418832-E58C-4965-B131-C0B394F0B47F}" type="pres">
      <dgm:prSet presAssocID="{A367B637-239C-4C15-A87C-A07B047D77AE}" presName="compNode" presStyleCnt="0"/>
      <dgm:spPr/>
    </dgm:pt>
    <dgm:pt modelId="{B972325A-55CF-4DEB-B306-05C7CBEFA67C}" type="pres">
      <dgm:prSet presAssocID="{A367B637-239C-4C15-A87C-A07B047D77AE}" presName="bkgdShape" presStyleLbl="node1" presStyleIdx="1" presStyleCnt="2" custLinFactNeighborX="15564" custLinFactNeighborY="-963"/>
      <dgm:spPr/>
      <dgm:t>
        <a:bodyPr/>
        <a:lstStyle/>
        <a:p>
          <a:endParaRPr lang="es-CO"/>
        </a:p>
      </dgm:t>
    </dgm:pt>
    <dgm:pt modelId="{BFA98C40-13EC-421B-AAA6-C30456077B2C}" type="pres">
      <dgm:prSet presAssocID="{A367B637-239C-4C15-A87C-A07B047D77AE}" presName="nodeTx" presStyleLbl="node1" presStyleIdx="1" presStyleCnt="2">
        <dgm:presLayoutVars>
          <dgm:bulletEnabled val="1"/>
        </dgm:presLayoutVars>
      </dgm:prSet>
      <dgm:spPr/>
      <dgm:t>
        <a:bodyPr/>
        <a:lstStyle/>
        <a:p>
          <a:endParaRPr lang="es-CO"/>
        </a:p>
      </dgm:t>
    </dgm:pt>
    <dgm:pt modelId="{A70C36DF-306C-429C-A39A-132E60AE2EFD}" type="pres">
      <dgm:prSet presAssocID="{A367B637-239C-4C15-A87C-A07B047D77AE}" presName="invisiNode" presStyleLbl="node1" presStyleIdx="1" presStyleCnt="2"/>
      <dgm:spPr/>
    </dgm:pt>
    <dgm:pt modelId="{28221D01-6CE9-4948-B450-2D86C874E207}" type="pres">
      <dgm:prSet presAssocID="{A367B637-239C-4C15-A87C-A07B047D77AE}" presName="imagNode" presStyleLbl="fgImgPlace1" presStyleIdx="1" presStyleCnt="2" custLinFactNeighborX="221" custLinFactNeighborY="265"/>
      <dgm:spPr>
        <a:blipFill rotWithShape="1">
          <a:blip xmlns:r="http://schemas.openxmlformats.org/officeDocument/2006/relationships" r:embed="rId2"/>
          <a:stretch>
            <a:fillRect/>
          </a:stretch>
        </a:blipFill>
      </dgm:spPr>
    </dgm:pt>
  </dgm:ptLst>
  <dgm:cxnLst>
    <dgm:cxn modelId="{A2787DAC-F5C5-438C-8F07-4FAFFFC7C8C1}" type="presOf" srcId="{9FE16462-7DF3-417F-842C-8CB81C251EF1}" destId="{2C3079D0-BA2D-4671-AD0F-6DB090A26806}" srcOrd="0" destOrd="0" presId="urn:microsoft.com/office/officeart/2005/8/layout/hList7"/>
    <dgm:cxn modelId="{C800DA44-A671-4514-9815-865D13EC2977}" srcId="{BD1FC3BB-D18D-4CFF-B10B-29485BDF08D4}" destId="{A367B637-239C-4C15-A87C-A07B047D77AE}" srcOrd="1" destOrd="0" parTransId="{4F83FBD5-2E0D-4FDA-B291-8731A28320D6}" sibTransId="{05F20410-1A27-4F91-A9E8-92FDB0A5E575}"/>
    <dgm:cxn modelId="{F1129F2C-9C0F-4378-B56F-EF44B55F0031}" type="presOf" srcId="{B0443E7F-5C02-460A-8D9C-3A06A96B613C}" destId="{E1D5867F-EDC0-49C6-BE3C-E23281C0D83B}" srcOrd="0" destOrd="0" presId="urn:microsoft.com/office/officeart/2005/8/layout/hList7"/>
    <dgm:cxn modelId="{C9A02CB0-EBE4-4534-BEFA-A381DB9AC9BC}" type="presOf" srcId="{A367B637-239C-4C15-A87C-A07B047D77AE}" destId="{B972325A-55CF-4DEB-B306-05C7CBEFA67C}" srcOrd="0" destOrd="0" presId="urn:microsoft.com/office/officeart/2005/8/layout/hList7"/>
    <dgm:cxn modelId="{13E94470-4345-48FF-AFD4-5670FB08E886}" srcId="{BD1FC3BB-D18D-4CFF-B10B-29485BDF08D4}" destId="{B0443E7F-5C02-460A-8D9C-3A06A96B613C}" srcOrd="0" destOrd="0" parTransId="{3BCF0494-8A75-4451-813E-7D8E5772AA10}" sibTransId="{9FE16462-7DF3-417F-842C-8CB81C251EF1}"/>
    <dgm:cxn modelId="{A8B0174F-AA81-42DD-808B-02C5F3F6493A}" type="presOf" srcId="{A367B637-239C-4C15-A87C-A07B047D77AE}" destId="{BFA98C40-13EC-421B-AAA6-C30456077B2C}" srcOrd="1" destOrd="0" presId="urn:microsoft.com/office/officeart/2005/8/layout/hList7"/>
    <dgm:cxn modelId="{9A4577F4-A097-440C-BD18-D00150CFEA40}" type="presOf" srcId="{BD1FC3BB-D18D-4CFF-B10B-29485BDF08D4}" destId="{DB59D2BF-A211-4BBA-90E8-EE16D077CE49}" srcOrd="0" destOrd="0" presId="urn:microsoft.com/office/officeart/2005/8/layout/hList7"/>
    <dgm:cxn modelId="{1D570EA7-0355-416A-8122-7DED0E4B1199}" type="presOf" srcId="{B0443E7F-5C02-460A-8D9C-3A06A96B613C}" destId="{ECB9AA16-ED79-4FB4-BB0E-DADB36B58C51}" srcOrd="1" destOrd="0" presId="urn:microsoft.com/office/officeart/2005/8/layout/hList7"/>
    <dgm:cxn modelId="{4B97B9D0-D8CB-4248-B48B-92C91645242B}" type="presParOf" srcId="{DB59D2BF-A211-4BBA-90E8-EE16D077CE49}" destId="{ED815668-7C4F-4185-B57C-6D600BBA2176}" srcOrd="0" destOrd="0" presId="urn:microsoft.com/office/officeart/2005/8/layout/hList7"/>
    <dgm:cxn modelId="{D42E8A3F-D042-4BAC-B719-2AA1197FA0D4}" type="presParOf" srcId="{DB59D2BF-A211-4BBA-90E8-EE16D077CE49}" destId="{97DCC14C-C979-44EC-9E89-6D70B0CC9DA8}" srcOrd="1" destOrd="0" presId="urn:microsoft.com/office/officeart/2005/8/layout/hList7"/>
    <dgm:cxn modelId="{1196A14B-44B7-45E5-AA57-FFDB3B6FD482}" type="presParOf" srcId="{97DCC14C-C979-44EC-9E89-6D70B0CC9DA8}" destId="{6765B0B5-DE7C-4B44-B2AB-1EB8C2647116}" srcOrd="0" destOrd="0" presId="urn:microsoft.com/office/officeart/2005/8/layout/hList7"/>
    <dgm:cxn modelId="{CB5F578E-3BEC-4420-8FE0-3FB5BC50026C}" type="presParOf" srcId="{6765B0B5-DE7C-4B44-B2AB-1EB8C2647116}" destId="{E1D5867F-EDC0-49C6-BE3C-E23281C0D83B}" srcOrd="0" destOrd="0" presId="urn:microsoft.com/office/officeart/2005/8/layout/hList7"/>
    <dgm:cxn modelId="{787E1F8B-6744-4157-8306-9571CB836D8A}" type="presParOf" srcId="{6765B0B5-DE7C-4B44-B2AB-1EB8C2647116}" destId="{ECB9AA16-ED79-4FB4-BB0E-DADB36B58C51}" srcOrd="1" destOrd="0" presId="urn:microsoft.com/office/officeart/2005/8/layout/hList7"/>
    <dgm:cxn modelId="{F910CDD9-E28B-4A2E-91DD-827911058F8D}" type="presParOf" srcId="{6765B0B5-DE7C-4B44-B2AB-1EB8C2647116}" destId="{06AABA51-8D0F-4D4A-8BD4-4FEE916DB85E}" srcOrd="2" destOrd="0" presId="urn:microsoft.com/office/officeart/2005/8/layout/hList7"/>
    <dgm:cxn modelId="{D7E8A431-9F83-41E2-B85F-4B7E0813C45E}" type="presParOf" srcId="{6765B0B5-DE7C-4B44-B2AB-1EB8C2647116}" destId="{6508DF5A-1E1E-4D10-A5ED-F156F7A8A747}" srcOrd="3" destOrd="0" presId="urn:microsoft.com/office/officeart/2005/8/layout/hList7"/>
    <dgm:cxn modelId="{86799B66-0CC0-4EBF-9B69-3C9ECC8497AC}" type="presParOf" srcId="{97DCC14C-C979-44EC-9E89-6D70B0CC9DA8}" destId="{2C3079D0-BA2D-4671-AD0F-6DB090A26806}" srcOrd="1" destOrd="0" presId="urn:microsoft.com/office/officeart/2005/8/layout/hList7"/>
    <dgm:cxn modelId="{19100ACE-A296-4500-9EB7-FAD72168DAC8}" type="presParOf" srcId="{97DCC14C-C979-44EC-9E89-6D70B0CC9DA8}" destId="{C5418832-E58C-4965-B131-C0B394F0B47F}" srcOrd="2" destOrd="0" presId="urn:microsoft.com/office/officeart/2005/8/layout/hList7"/>
    <dgm:cxn modelId="{3788CE7B-14E0-4CB2-9023-859A62406234}" type="presParOf" srcId="{C5418832-E58C-4965-B131-C0B394F0B47F}" destId="{B972325A-55CF-4DEB-B306-05C7CBEFA67C}" srcOrd="0" destOrd="0" presId="urn:microsoft.com/office/officeart/2005/8/layout/hList7"/>
    <dgm:cxn modelId="{A2068DE6-3881-4FAA-AACC-C8130CF00435}" type="presParOf" srcId="{C5418832-E58C-4965-B131-C0B394F0B47F}" destId="{BFA98C40-13EC-421B-AAA6-C30456077B2C}" srcOrd="1" destOrd="0" presId="urn:microsoft.com/office/officeart/2005/8/layout/hList7"/>
    <dgm:cxn modelId="{E6C8E166-3B31-4E0E-82B2-F5BC7A583427}" type="presParOf" srcId="{C5418832-E58C-4965-B131-C0B394F0B47F}" destId="{A70C36DF-306C-429C-A39A-132E60AE2EFD}" srcOrd="2" destOrd="0" presId="urn:microsoft.com/office/officeart/2005/8/layout/hList7"/>
    <dgm:cxn modelId="{88067D8C-3D14-4589-A82E-6C63CBA9B031}" type="presParOf" srcId="{C5418832-E58C-4965-B131-C0B394F0B47F}" destId="{28221D01-6CE9-4948-B450-2D86C874E20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5867F-EDC0-49C6-BE3C-E23281C0D83B}">
      <dsp:nvSpPr>
        <dsp:cNvPr id="0" name=""/>
        <dsp:cNvSpPr/>
      </dsp:nvSpPr>
      <dsp:spPr>
        <a:xfrm>
          <a:off x="1546" y="0"/>
          <a:ext cx="1771427" cy="342033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Sífilis Gestacional</a:t>
          </a:r>
        </a:p>
        <a:p>
          <a:pPr lvl="0" algn="ctr" defTabSz="977900">
            <a:lnSpc>
              <a:spcPct val="90000"/>
            </a:lnSpc>
            <a:spcBef>
              <a:spcPct val="0"/>
            </a:spcBef>
            <a:spcAft>
              <a:spcPct val="35000"/>
            </a:spcAft>
          </a:pPr>
          <a:r>
            <a:rPr lang="es-ES" sz="2200" kern="1200" dirty="0" smtClean="0"/>
            <a:t>Ficha 750</a:t>
          </a:r>
          <a:endParaRPr lang="es-CO" sz="2200" kern="1200" dirty="0"/>
        </a:p>
      </dsp:txBody>
      <dsp:txXfrm>
        <a:off x="1546" y="1368132"/>
        <a:ext cx="1771427" cy="1368132"/>
      </dsp:txXfrm>
    </dsp:sp>
    <dsp:sp modelId="{6508DF5A-1E1E-4D10-A5ED-F156F7A8A747}">
      <dsp:nvSpPr>
        <dsp:cNvPr id="0" name=""/>
        <dsp:cNvSpPr/>
      </dsp:nvSpPr>
      <dsp:spPr>
        <a:xfrm>
          <a:off x="317775" y="205219"/>
          <a:ext cx="1138970" cy="1138970"/>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972325A-55CF-4DEB-B306-05C7CBEFA67C}">
      <dsp:nvSpPr>
        <dsp:cNvPr id="0" name=""/>
        <dsp:cNvSpPr/>
      </dsp:nvSpPr>
      <dsp:spPr>
        <a:xfrm>
          <a:off x="1827663" y="0"/>
          <a:ext cx="1771427" cy="3420332"/>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Sífilis Congénita</a:t>
          </a:r>
          <a:endParaRPr lang="es-CO" sz="2200" kern="1200" dirty="0" smtClean="0"/>
        </a:p>
        <a:p>
          <a:pPr lvl="0" algn="ctr" defTabSz="977900">
            <a:lnSpc>
              <a:spcPct val="90000"/>
            </a:lnSpc>
            <a:spcBef>
              <a:spcPct val="0"/>
            </a:spcBef>
            <a:spcAft>
              <a:spcPct val="35000"/>
            </a:spcAft>
          </a:pPr>
          <a:r>
            <a:rPr lang="es-CO" sz="2200" kern="1200" dirty="0" smtClean="0"/>
            <a:t>(Ficha </a:t>
          </a:r>
          <a:r>
            <a:rPr lang="es-CO" sz="2200" kern="1200" dirty="0" smtClean="0"/>
            <a:t>740)</a:t>
          </a:r>
          <a:endParaRPr lang="es-CO" sz="2200" kern="1200" dirty="0"/>
        </a:p>
      </dsp:txBody>
      <dsp:txXfrm>
        <a:off x="1827663" y="1368132"/>
        <a:ext cx="1771427" cy="1368132"/>
      </dsp:txXfrm>
    </dsp:sp>
    <dsp:sp modelId="{28221D01-6CE9-4948-B450-2D86C874E207}">
      <dsp:nvSpPr>
        <dsp:cNvPr id="0" name=""/>
        <dsp:cNvSpPr/>
      </dsp:nvSpPr>
      <dsp:spPr>
        <a:xfrm>
          <a:off x="2144862" y="208238"/>
          <a:ext cx="1138970" cy="1138970"/>
        </a:xfrm>
        <a:prstGeom prst="ellipse">
          <a:avLst/>
        </a:prstGeom>
        <a:blipFill rotWithShape="1">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D815668-7C4F-4185-B57C-6D600BBA2176}">
      <dsp:nvSpPr>
        <dsp:cNvPr id="0" name=""/>
        <dsp:cNvSpPr/>
      </dsp:nvSpPr>
      <dsp:spPr>
        <a:xfrm>
          <a:off x="143963" y="2736265"/>
          <a:ext cx="3311163" cy="513049"/>
        </a:xfrm>
        <a:prstGeom prst="lef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D885F-EF6F-4D56-BEA0-116A2062EB65}" type="datetimeFigureOut">
              <a:rPr lang="es-CO" smtClean="0"/>
              <a:t>21/09/2021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9BB9-4C25-466E-A4D9-CB163083CE4F}" type="slidenum">
              <a:rPr lang="es-CO" smtClean="0"/>
              <a:t>‹Nº›</a:t>
            </a:fld>
            <a:endParaRPr lang="es-CO"/>
          </a:p>
        </p:txBody>
      </p:sp>
    </p:spTree>
    <p:extLst>
      <p:ext uri="{BB962C8B-B14F-4D97-AF65-F5344CB8AC3E}">
        <p14:creationId xmlns:p14="http://schemas.microsoft.com/office/powerpoint/2010/main" val="289685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https://www.ins.gov.co/buscador-eventos/Lineamientos/PRO%20Sifilis_.pdf</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3</a:t>
            </a:fld>
            <a:endParaRPr lang="es-CO" dirty="0"/>
          </a:p>
        </p:txBody>
      </p:sp>
    </p:spTree>
    <p:extLst>
      <p:ext uri="{BB962C8B-B14F-4D97-AF65-F5344CB8AC3E}">
        <p14:creationId xmlns:p14="http://schemas.microsoft.com/office/powerpoint/2010/main" val="28428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4</a:t>
            </a:fld>
            <a:endParaRPr lang="es-CO" dirty="0"/>
          </a:p>
        </p:txBody>
      </p:sp>
    </p:spTree>
    <p:extLst>
      <p:ext uri="{BB962C8B-B14F-4D97-AF65-F5344CB8AC3E}">
        <p14:creationId xmlns:p14="http://schemas.microsoft.com/office/powerpoint/2010/main" val="201067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5</a:t>
            </a:fld>
            <a:endParaRPr lang="es-CO" dirty="0"/>
          </a:p>
        </p:txBody>
      </p:sp>
    </p:spTree>
    <p:extLst>
      <p:ext uri="{BB962C8B-B14F-4D97-AF65-F5344CB8AC3E}">
        <p14:creationId xmlns:p14="http://schemas.microsoft.com/office/powerpoint/2010/main" val="331215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AEA02C37-DBBE-4507-B6B0-3B7D71457A4D}" type="datetimeFigureOut">
              <a:rPr lang="es-ES" smtClean="0"/>
              <a:t>21/09/2021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192188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EA02C37-DBBE-4507-B6B0-3B7D71457A4D}" type="datetimeFigureOut">
              <a:rPr lang="es-ES" smtClean="0"/>
              <a:t>21/09/2021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352386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EA02C37-DBBE-4507-B6B0-3B7D71457A4D}" type="datetimeFigureOut">
              <a:rPr lang="es-ES" smtClean="0"/>
              <a:t>21/09/2021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1032714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45179" y="277588"/>
            <a:ext cx="9584870" cy="914400"/>
          </a:xfrm>
        </p:spPr>
        <p:txBody>
          <a:bodyPr anchor="b">
            <a:normAutofit/>
          </a:bodyPr>
          <a:lstStyle>
            <a:lvl1pPr algn="l">
              <a:defRPr sz="2400"/>
            </a:lvl1pPr>
          </a:lstStyle>
          <a:p>
            <a:endParaRPr lang="es-CO" dirty="0"/>
          </a:p>
        </p:txBody>
      </p:sp>
      <p:sp>
        <p:nvSpPr>
          <p:cNvPr id="9" name="Marcador de texto 8"/>
          <p:cNvSpPr>
            <a:spLocks noGrp="1"/>
          </p:cNvSpPr>
          <p:nvPr>
            <p:ph type="body" sz="quarter" idx="13"/>
          </p:nvPr>
        </p:nvSpPr>
        <p:spPr>
          <a:xfrm>
            <a:off x="2253343" y="1520825"/>
            <a:ext cx="9584871" cy="5026932"/>
          </a:xfrm>
        </p:spPr>
        <p:txBody>
          <a:bodyPr/>
          <a:lstStyle>
            <a:lvl1pPr marL="0" indent="0">
              <a:buNone/>
              <a:defRPr sz="2400">
                <a:solidFill>
                  <a:schemeClr val="tx2">
                    <a:lumMod val="75000"/>
                  </a:schemeClr>
                </a:solidFill>
              </a:defRPr>
            </a:lvl1pPr>
            <a:lvl2pPr marL="457189" indent="0">
              <a:buNone/>
              <a:defRPr sz="2200">
                <a:solidFill>
                  <a:schemeClr val="tx2">
                    <a:lumMod val="75000"/>
                  </a:schemeClr>
                </a:solidFill>
              </a:defRPr>
            </a:lvl2pPr>
            <a:lvl3pPr marL="914377" indent="0">
              <a:buNone/>
              <a:defRPr>
                <a:solidFill>
                  <a:schemeClr val="tx2">
                    <a:lumMod val="75000"/>
                  </a:schemeClr>
                </a:solidFill>
              </a:defRPr>
            </a:lvl3pPr>
            <a:lvl4pPr marL="1371566" indent="0">
              <a:buNone/>
              <a:defRPr>
                <a:solidFill>
                  <a:schemeClr val="tx2">
                    <a:lumMod val="75000"/>
                  </a:schemeClr>
                </a:solidFill>
              </a:defRPr>
            </a:lvl4pPr>
            <a:lvl5pPr marL="1828755" indent="0">
              <a:buNone/>
              <a:defRPr>
                <a:solidFill>
                  <a:schemeClr val="tx2">
                    <a:lumMod val="7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extLst>
      <p:ext uri="{BB962C8B-B14F-4D97-AF65-F5344CB8AC3E}">
        <p14:creationId xmlns:p14="http://schemas.microsoft.com/office/powerpoint/2010/main" val="403753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EA02C37-DBBE-4507-B6B0-3B7D71457A4D}" type="datetimeFigureOut">
              <a:rPr lang="es-ES" smtClean="0"/>
              <a:t>21/09/2021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99785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AEA02C37-DBBE-4507-B6B0-3B7D71457A4D}" type="datetimeFigureOut">
              <a:rPr lang="es-ES" smtClean="0"/>
              <a:t>21/09/2021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516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AEA02C37-DBBE-4507-B6B0-3B7D71457A4D}" type="datetimeFigureOut">
              <a:rPr lang="es-ES" smtClean="0"/>
              <a:t>21/09/2021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58657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AEA02C37-DBBE-4507-B6B0-3B7D71457A4D}" type="datetimeFigureOut">
              <a:rPr lang="es-ES" smtClean="0"/>
              <a:t>21/09/2021</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120509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AEA02C37-DBBE-4507-B6B0-3B7D71457A4D}" type="datetimeFigureOut">
              <a:rPr lang="es-ES" smtClean="0"/>
              <a:t>21/09/2021</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347068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EA02C37-DBBE-4507-B6B0-3B7D71457A4D}" type="datetimeFigureOut">
              <a:rPr lang="es-ES" smtClean="0"/>
              <a:t>21/09/2021</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262004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EA02C37-DBBE-4507-B6B0-3B7D71457A4D}" type="datetimeFigureOut">
              <a:rPr lang="es-ES" smtClean="0"/>
              <a:t>21/09/2021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132317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EA02C37-DBBE-4507-B6B0-3B7D71457A4D}" type="datetimeFigureOut">
              <a:rPr lang="es-ES" smtClean="0"/>
              <a:t>21/09/2021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691D3E7-18E0-4A05-904F-3340FF588249}" type="slidenum">
              <a:rPr lang="es-ES" smtClean="0"/>
              <a:t>‹Nº›</a:t>
            </a:fld>
            <a:endParaRPr lang="es-ES" dirty="0"/>
          </a:p>
        </p:txBody>
      </p:sp>
    </p:spTree>
    <p:extLst>
      <p:ext uri="{BB962C8B-B14F-4D97-AF65-F5344CB8AC3E}">
        <p14:creationId xmlns:p14="http://schemas.microsoft.com/office/powerpoint/2010/main" val="250582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02C37-DBBE-4507-B6B0-3B7D71457A4D}" type="datetimeFigureOut">
              <a:rPr lang="es-ES" smtClean="0"/>
              <a:t>21/09/2021</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1D3E7-18E0-4A05-904F-3340FF588249}" type="slidenum">
              <a:rPr lang="es-ES" smtClean="0"/>
              <a:t>‹Nº›</a:t>
            </a:fld>
            <a:endParaRPr lang="es-ES" dirty="0"/>
          </a:p>
        </p:txBody>
      </p:sp>
    </p:spTree>
    <p:extLst>
      <p:ext uri="{BB962C8B-B14F-4D97-AF65-F5344CB8AC3E}">
        <p14:creationId xmlns:p14="http://schemas.microsoft.com/office/powerpoint/2010/main" val="334754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5"/>
            <a:ext cx="12195831" cy="6854057"/>
          </a:xfrm>
          <a:prstGeom prst="rect">
            <a:avLst/>
          </a:prstGeom>
        </p:spPr>
      </p:pic>
      <p:sp>
        <p:nvSpPr>
          <p:cNvPr id="5" name="CuadroTexto 4"/>
          <p:cNvSpPr txBox="1"/>
          <p:nvPr/>
        </p:nvSpPr>
        <p:spPr>
          <a:xfrm>
            <a:off x="2233281" y="4422795"/>
            <a:ext cx="7729268" cy="1200329"/>
          </a:xfrm>
          <a:prstGeom prst="rect">
            <a:avLst/>
          </a:prstGeom>
          <a:noFill/>
        </p:spPr>
        <p:txBody>
          <a:bodyPr wrap="square" rtlCol="0">
            <a:spAutoFit/>
          </a:bodyPr>
          <a:lstStyle/>
          <a:p>
            <a:pPr algn="ctr"/>
            <a:r>
              <a:rPr lang="es-ES" sz="3600" dirty="0" smtClean="0">
                <a:solidFill>
                  <a:schemeClr val="bg1"/>
                </a:solidFill>
                <a:latin typeface="Arial" panose="020B0604020202020204" pitchFamily="34" charset="0"/>
                <a:cs typeface="Arial" panose="020B0604020202020204" pitchFamily="34" charset="0"/>
              </a:rPr>
              <a:t>Secretaria de Salud y</a:t>
            </a:r>
          </a:p>
          <a:p>
            <a:pPr algn="ctr"/>
            <a:r>
              <a:rPr lang="es-ES" sz="3600" dirty="0" smtClean="0">
                <a:solidFill>
                  <a:schemeClr val="bg1"/>
                </a:solidFill>
                <a:latin typeface="Arial" panose="020B0604020202020204" pitchFamily="34" charset="0"/>
                <a:cs typeface="Arial" panose="020B0604020202020204" pitchFamily="34" charset="0"/>
              </a:rPr>
              <a:t> Protección Social</a:t>
            </a:r>
            <a:endParaRPr lang="es-E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861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403193" y="1081300"/>
            <a:ext cx="3712876"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Gestacional</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2"/>
          <a:srcRect l="22549" t="22075" r="26019" b="18502"/>
          <a:stretch/>
        </p:blipFill>
        <p:spPr>
          <a:xfrm>
            <a:off x="3070459" y="1925053"/>
            <a:ext cx="6044666" cy="3928342"/>
          </a:xfrm>
          <a:prstGeom prst="rect">
            <a:avLst/>
          </a:prstGeom>
        </p:spPr>
      </p:pic>
    </p:spTree>
    <p:extLst>
      <p:ext uri="{BB962C8B-B14F-4D97-AF65-F5344CB8AC3E}">
        <p14:creationId xmlns:p14="http://schemas.microsoft.com/office/powerpoint/2010/main" val="1040796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403193" y="1081300"/>
            <a:ext cx="3712876"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Gestacional</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l="22827" t="34929" r="23603" b="23787"/>
          <a:stretch/>
        </p:blipFill>
        <p:spPr>
          <a:xfrm>
            <a:off x="2618073" y="2310063"/>
            <a:ext cx="6776185" cy="2937459"/>
          </a:xfrm>
          <a:prstGeom prst="rect">
            <a:avLst/>
          </a:prstGeom>
        </p:spPr>
      </p:pic>
    </p:spTree>
    <p:extLst>
      <p:ext uri="{BB962C8B-B14F-4D97-AF65-F5344CB8AC3E}">
        <p14:creationId xmlns:p14="http://schemas.microsoft.com/office/powerpoint/2010/main" val="4040097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403193" y="1081300"/>
            <a:ext cx="3712876"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Gestacional</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2"/>
          <a:srcRect l="30155" t="12305" r="31852" b="24639"/>
          <a:stretch/>
        </p:blipFill>
        <p:spPr>
          <a:xfrm>
            <a:off x="4148663" y="1925052"/>
            <a:ext cx="4044408" cy="3775722"/>
          </a:xfrm>
          <a:prstGeom prst="rect">
            <a:avLst/>
          </a:prstGeom>
        </p:spPr>
      </p:pic>
    </p:spTree>
    <p:extLst>
      <p:ext uri="{BB962C8B-B14F-4D97-AF65-F5344CB8AC3E}">
        <p14:creationId xmlns:p14="http://schemas.microsoft.com/office/powerpoint/2010/main" val="3103353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403193" y="1081300"/>
            <a:ext cx="3712876"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Gestacional</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graphicFrame>
        <p:nvGraphicFramePr>
          <p:cNvPr id="4" name="Gráfico 3"/>
          <p:cNvGraphicFramePr>
            <a:graphicFrameLocks/>
          </p:cNvGraphicFramePr>
          <p:nvPr>
            <p:extLst>
              <p:ext uri="{D42A27DB-BD31-4B8C-83A1-F6EECF244321}">
                <p14:modId xmlns:p14="http://schemas.microsoft.com/office/powerpoint/2010/main" val="3946741924"/>
              </p:ext>
            </p:extLst>
          </p:nvPr>
        </p:nvGraphicFramePr>
        <p:xfrm>
          <a:off x="3060833" y="2057400"/>
          <a:ext cx="567890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1520791" y="4947385"/>
            <a:ext cx="8922619" cy="523220"/>
          </a:xfrm>
          <a:prstGeom prst="rect">
            <a:avLst/>
          </a:prstGeom>
          <a:noFill/>
        </p:spPr>
        <p:txBody>
          <a:bodyPr wrap="square" rtlCol="0">
            <a:spAutoFit/>
          </a:bodyPr>
          <a:lstStyle/>
          <a:p>
            <a:r>
              <a:rPr lang="es-ES" sz="1400" dirty="0" smtClean="0">
                <a:latin typeface="Arial" panose="020B0604020202020204" pitchFamily="34" charset="0"/>
                <a:cs typeface="Arial" panose="020B0604020202020204" pitchFamily="34" charset="0"/>
              </a:rPr>
              <a:t>Distribución de casos de Sífilis gestacional notificados por residencia en Itagüí. Sivigila Año 2015 – 2021 (Semana 37)</a:t>
            </a: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984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403193" y="1081300"/>
            <a:ext cx="3712876"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Gestacional</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graphicFrame>
        <p:nvGraphicFramePr>
          <p:cNvPr id="11" name="Gráfico 10"/>
          <p:cNvGraphicFramePr>
            <a:graphicFrameLocks/>
          </p:cNvGraphicFramePr>
          <p:nvPr>
            <p:extLst>
              <p:ext uri="{D42A27DB-BD31-4B8C-83A1-F6EECF244321}">
                <p14:modId xmlns:p14="http://schemas.microsoft.com/office/powerpoint/2010/main" val="878083234"/>
              </p:ext>
            </p:extLst>
          </p:nvPr>
        </p:nvGraphicFramePr>
        <p:xfrm>
          <a:off x="527785" y="2192153"/>
          <a:ext cx="5102994" cy="3159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p:cNvGraphicFramePr>
            <a:graphicFrameLocks/>
          </p:cNvGraphicFramePr>
          <p:nvPr>
            <p:extLst>
              <p:ext uri="{D42A27DB-BD31-4B8C-83A1-F6EECF244321}">
                <p14:modId xmlns:p14="http://schemas.microsoft.com/office/powerpoint/2010/main" val="3881177760"/>
              </p:ext>
            </p:extLst>
          </p:nvPr>
        </p:nvGraphicFramePr>
        <p:xfrm>
          <a:off x="5879432" y="2211403"/>
          <a:ext cx="5102993" cy="3072866"/>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p:cNvSpPr txBox="1"/>
          <p:nvPr/>
        </p:nvSpPr>
        <p:spPr>
          <a:xfrm>
            <a:off x="1087654" y="5467149"/>
            <a:ext cx="4283243" cy="430887"/>
          </a:xfrm>
          <a:prstGeom prst="rect">
            <a:avLst/>
          </a:prstGeom>
          <a:noFill/>
        </p:spPr>
        <p:txBody>
          <a:bodyPr wrap="square" rtlCol="0">
            <a:spAutoFit/>
          </a:bodyPr>
          <a:lstStyle/>
          <a:p>
            <a:r>
              <a:rPr lang="es-ES" sz="1100" dirty="0" smtClean="0">
                <a:latin typeface="Arial" panose="020B0604020202020204" pitchFamily="34" charset="0"/>
                <a:cs typeface="Arial" panose="020B0604020202020204" pitchFamily="34" charset="0"/>
              </a:rPr>
              <a:t>Distribución de casos de Sífilis gestacional por grupo de edad, residencia en Itagüí. Sivigila Año 2019 – 2021 (Semana 37)</a:t>
            </a:r>
            <a:endParaRPr lang="es-CO" sz="1100" dirty="0">
              <a:latin typeface="Arial" panose="020B0604020202020204" pitchFamily="34" charset="0"/>
              <a:cs typeface="Arial" panose="020B0604020202020204" pitchFamily="34" charset="0"/>
            </a:endParaRPr>
          </a:p>
        </p:txBody>
      </p:sp>
      <p:sp>
        <p:nvSpPr>
          <p:cNvPr id="14" name="CuadroTexto 13"/>
          <p:cNvSpPr txBox="1"/>
          <p:nvPr/>
        </p:nvSpPr>
        <p:spPr>
          <a:xfrm>
            <a:off x="6331819" y="5467148"/>
            <a:ext cx="4283243" cy="600164"/>
          </a:xfrm>
          <a:prstGeom prst="rect">
            <a:avLst/>
          </a:prstGeom>
          <a:noFill/>
        </p:spPr>
        <p:txBody>
          <a:bodyPr wrap="square" rtlCol="0">
            <a:spAutoFit/>
          </a:bodyPr>
          <a:lstStyle/>
          <a:p>
            <a:r>
              <a:rPr lang="es-ES" sz="1100" dirty="0">
                <a:latin typeface="Arial" panose="020B0604020202020204" pitchFamily="34" charset="0"/>
                <a:cs typeface="Arial" panose="020B0604020202020204" pitchFamily="34" charset="0"/>
              </a:rPr>
              <a:t>Distribución de casos de Sífilis gestacional por </a:t>
            </a:r>
            <a:r>
              <a:rPr lang="es-ES" sz="1100" dirty="0" smtClean="0">
                <a:latin typeface="Arial" panose="020B0604020202020204" pitchFamily="34" charset="0"/>
                <a:cs typeface="Arial" panose="020B0604020202020204" pitchFamily="34" charset="0"/>
              </a:rPr>
              <a:t>tipo de aseguramiento, </a:t>
            </a:r>
            <a:r>
              <a:rPr lang="es-ES" sz="1100" dirty="0">
                <a:latin typeface="Arial" panose="020B0604020202020204" pitchFamily="34" charset="0"/>
                <a:cs typeface="Arial" panose="020B0604020202020204" pitchFamily="34" charset="0"/>
              </a:rPr>
              <a:t>residencia en Itagüí. Sivigila Año 2019 – 2021 (Semana 37)</a:t>
            </a:r>
            <a:endParaRPr lang="es-CO"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13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403193" y="1081300"/>
            <a:ext cx="3712876"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Gestacional</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951762369"/>
              </p:ext>
            </p:extLst>
          </p:nvPr>
        </p:nvGraphicFramePr>
        <p:xfrm>
          <a:off x="6071937" y="236540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ext uri="{D42A27DB-BD31-4B8C-83A1-F6EECF244321}">
                <p14:modId xmlns:p14="http://schemas.microsoft.com/office/powerpoint/2010/main" val="2582730623"/>
              </p:ext>
            </p:extLst>
          </p:nvPr>
        </p:nvGraphicFramePr>
        <p:xfrm>
          <a:off x="883919" y="2307656"/>
          <a:ext cx="4775735" cy="2899611"/>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1087654" y="5467149"/>
            <a:ext cx="4283243" cy="600164"/>
          </a:xfrm>
          <a:prstGeom prst="rect">
            <a:avLst/>
          </a:prstGeom>
          <a:noFill/>
        </p:spPr>
        <p:txBody>
          <a:bodyPr wrap="square" rtlCol="0">
            <a:spAutoFit/>
          </a:bodyPr>
          <a:lstStyle/>
          <a:p>
            <a:r>
              <a:rPr lang="es-ES" sz="1100" dirty="0" smtClean="0">
                <a:latin typeface="Arial" panose="020B0604020202020204" pitchFamily="34" charset="0"/>
                <a:cs typeface="Arial" panose="020B0604020202020204" pitchFamily="34" charset="0"/>
              </a:rPr>
              <a:t>Distribución de casos de Sífilis gestacional por </a:t>
            </a:r>
            <a:r>
              <a:rPr lang="es-CO" sz="1100" dirty="0">
                <a:latin typeface="Arial" panose="020B0604020202020204" pitchFamily="34" charset="0"/>
                <a:cs typeface="Arial" panose="020B0604020202020204" pitchFamily="34" charset="0"/>
              </a:rPr>
              <a:t>Penicilina </a:t>
            </a:r>
            <a:r>
              <a:rPr lang="es-CO" sz="1100" dirty="0" err="1">
                <a:latin typeface="Arial" panose="020B0604020202020204" pitchFamily="34" charset="0"/>
                <a:cs typeface="Arial" panose="020B0604020202020204" pitchFamily="34" charset="0"/>
              </a:rPr>
              <a:t>benzatínica</a:t>
            </a:r>
            <a:r>
              <a:rPr lang="es-CO" sz="1100" dirty="0">
                <a:latin typeface="Arial" panose="020B0604020202020204" pitchFamily="34" charset="0"/>
                <a:cs typeface="Arial" panose="020B0604020202020204" pitchFamily="34" charset="0"/>
              </a:rPr>
              <a:t> - número de Dosis recibidas antes del parto</a:t>
            </a:r>
            <a:r>
              <a:rPr lang="es-ES" sz="1100" dirty="0">
                <a:latin typeface="Arial" panose="020B0604020202020204" pitchFamily="34" charset="0"/>
                <a:cs typeface="Arial" panose="020B0604020202020204" pitchFamily="34" charset="0"/>
              </a:rPr>
              <a:t>, residencia en Itagüí. Sivigila Año 2019 – 2021 (Semana 37)</a:t>
            </a:r>
            <a:endParaRPr lang="es-CO" sz="1100" dirty="0">
              <a:latin typeface="Arial" panose="020B0604020202020204" pitchFamily="34" charset="0"/>
              <a:cs typeface="Arial" panose="020B0604020202020204" pitchFamily="34" charset="0"/>
            </a:endParaRPr>
          </a:p>
        </p:txBody>
      </p:sp>
      <p:sp>
        <p:nvSpPr>
          <p:cNvPr id="10" name="CuadroTexto 9"/>
          <p:cNvSpPr txBox="1"/>
          <p:nvPr/>
        </p:nvSpPr>
        <p:spPr>
          <a:xfrm>
            <a:off x="6307757" y="5467148"/>
            <a:ext cx="4283243" cy="600164"/>
          </a:xfrm>
          <a:prstGeom prst="rect">
            <a:avLst/>
          </a:prstGeom>
          <a:noFill/>
        </p:spPr>
        <p:txBody>
          <a:bodyPr wrap="square" rtlCol="0">
            <a:spAutoFit/>
          </a:bodyPr>
          <a:lstStyle/>
          <a:p>
            <a:r>
              <a:rPr lang="es-ES" sz="1100" dirty="0" smtClean="0">
                <a:latin typeface="Arial" panose="020B0604020202020204" pitchFamily="34" charset="0"/>
                <a:cs typeface="Arial" panose="020B0604020202020204" pitchFamily="34" charset="0"/>
              </a:rPr>
              <a:t>Distribución de casos de Sífilis gestacional </a:t>
            </a:r>
            <a:r>
              <a:rPr lang="es-ES" sz="1100" dirty="0">
                <a:latin typeface="Arial" panose="020B0604020202020204" pitchFamily="34" charset="0"/>
                <a:cs typeface="Arial" panose="020B0604020202020204" pitchFamily="34" charset="0"/>
              </a:rPr>
              <a:t>por </a:t>
            </a:r>
            <a:r>
              <a:rPr lang="es-CO" sz="1100" dirty="0">
                <a:latin typeface="Arial" panose="020B0604020202020204" pitchFamily="34" charset="0"/>
                <a:cs typeface="Arial" panose="020B0604020202020204" pitchFamily="34" charset="0"/>
              </a:rPr>
              <a:t>Condición al momento del diagnóstico</a:t>
            </a:r>
            <a:r>
              <a:rPr lang="es-ES" sz="1100" dirty="0">
                <a:latin typeface="Arial" panose="020B0604020202020204" pitchFamily="34" charset="0"/>
                <a:cs typeface="Arial" panose="020B0604020202020204" pitchFamily="34" charset="0"/>
              </a:rPr>
              <a:t>, residencia en Itagüí. Sivigila Año 2019 – 2021 (Semana 37)</a:t>
            </a:r>
            <a:endParaRPr lang="es-CO"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116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403193" y="1081300"/>
            <a:ext cx="3712876"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Gestacional</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3536400573"/>
              </p:ext>
            </p:extLst>
          </p:nvPr>
        </p:nvGraphicFramePr>
        <p:xfrm>
          <a:off x="7979343" y="2040556"/>
          <a:ext cx="3694497" cy="23557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a:graphicFrameLocks/>
          </p:cNvGraphicFramePr>
          <p:nvPr>
            <p:extLst>
              <p:ext uri="{D42A27DB-BD31-4B8C-83A1-F6EECF244321}">
                <p14:modId xmlns:p14="http://schemas.microsoft.com/office/powerpoint/2010/main" val="638093614"/>
              </p:ext>
            </p:extLst>
          </p:nvPr>
        </p:nvGraphicFramePr>
        <p:xfrm>
          <a:off x="518160" y="1876925"/>
          <a:ext cx="3639953" cy="2503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a:graphicFrameLocks/>
          </p:cNvGraphicFramePr>
          <p:nvPr>
            <p:extLst>
              <p:ext uri="{D42A27DB-BD31-4B8C-83A1-F6EECF244321}">
                <p14:modId xmlns:p14="http://schemas.microsoft.com/office/powerpoint/2010/main" val="2952664595"/>
              </p:ext>
            </p:extLst>
          </p:nvPr>
        </p:nvGraphicFramePr>
        <p:xfrm>
          <a:off x="3858127" y="3917481"/>
          <a:ext cx="4024964" cy="2480911"/>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768417" y="4579665"/>
            <a:ext cx="3243714" cy="553998"/>
          </a:xfrm>
          <a:prstGeom prst="rect">
            <a:avLst/>
          </a:prstGeom>
          <a:noFill/>
        </p:spPr>
        <p:txBody>
          <a:bodyPr wrap="square" rtlCol="0">
            <a:spAutoFit/>
          </a:bodyPr>
          <a:lstStyle/>
          <a:p>
            <a:r>
              <a:rPr lang="es-ES" sz="1000" dirty="0" smtClean="0">
                <a:latin typeface="Arial" panose="020B0604020202020204" pitchFamily="34" charset="0"/>
                <a:cs typeface="Arial" panose="020B0604020202020204" pitchFamily="34" charset="0"/>
              </a:rPr>
              <a:t>Distribución de casos de Sífilis gestacional por nacionalidad, residencia en Itagüí. Sivigila Año 2019 – 2021 (Semana 37)</a:t>
            </a:r>
            <a:endParaRPr lang="es-CO" sz="1000" dirty="0">
              <a:latin typeface="Arial" panose="020B0604020202020204" pitchFamily="34" charset="0"/>
              <a:cs typeface="Arial" panose="020B0604020202020204" pitchFamily="34" charset="0"/>
            </a:endParaRPr>
          </a:p>
        </p:txBody>
      </p:sp>
      <p:sp>
        <p:nvSpPr>
          <p:cNvPr id="12" name="CuadroTexto 11"/>
          <p:cNvSpPr txBox="1"/>
          <p:nvPr/>
        </p:nvSpPr>
        <p:spPr>
          <a:xfrm>
            <a:off x="4312118" y="3405739"/>
            <a:ext cx="3434615" cy="553998"/>
          </a:xfrm>
          <a:prstGeom prst="rect">
            <a:avLst/>
          </a:prstGeom>
          <a:noFill/>
        </p:spPr>
        <p:txBody>
          <a:bodyPr wrap="square" rtlCol="0">
            <a:spAutoFit/>
          </a:bodyPr>
          <a:lstStyle/>
          <a:p>
            <a:r>
              <a:rPr lang="es-ES" sz="1000" dirty="0" smtClean="0">
                <a:latin typeface="Arial" panose="020B0604020202020204" pitchFamily="34" charset="0"/>
                <a:cs typeface="Arial" panose="020B0604020202020204" pitchFamily="34" charset="0"/>
              </a:rPr>
              <a:t>Distribución de casos de Sífilis gestacional por dx embarazo actual, residencia en Itagüí. Sivigila Año 2019 – 2021 (Semana 37)</a:t>
            </a:r>
            <a:endParaRPr lang="es-CO" sz="1000" dirty="0">
              <a:latin typeface="Arial" panose="020B0604020202020204" pitchFamily="34" charset="0"/>
              <a:cs typeface="Arial" panose="020B0604020202020204" pitchFamily="34" charset="0"/>
            </a:endParaRPr>
          </a:p>
        </p:txBody>
      </p:sp>
      <p:sp>
        <p:nvSpPr>
          <p:cNvPr id="13" name="CuadroTexto 12"/>
          <p:cNvSpPr txBox="1"/>
          <p:nvPr/>
        </p:nvSpPr>
        <p:spPr>
          <a:xfrm>
            <a:off x="8345104" y="4579665"/>
            <a:ext cx="3384884" cy="553998"/>
          </a:xfrm>
          <a:prstGeom prst="rect">
            <a:avLst/>
          </a:prstGeom>
          <a:noFill/>
        </p:spPr>
        <p:txBody>
          <a:bodyPr wrap="square" rtlCol="0">
            <a:spAutoFit/>
          </a:bodyPr>
          <a:lstStyle/>
          <a:p>
            <a:r>
              <a:rPr lang="es-ES" sz="1000" dirty="0" smtClean="0">
                <a:latin typeface="Arial" panose="020B0604020202020204" pitchFamily="34" charset="0"/>
                <a:cs typeface="Arial" panose="020B0604020202020204" pitchFamily="34" charset="0"/>
              </a:rPr>
              <a:t>Distribución de casos de Sífilis gestacional por tiempo de residencia, residencia en Itagüí. Sivigila Año 2019 – 2021 (Semana 37)</a:t>
            </a:r>
            <a:endParaRPr lang="es-C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221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376600" y="1100549"/>
            <a:ext cx="3393879"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a:t>
            </a: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Congénita</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4" name="Rectángulo 3"/>
          <p:cNvSpPr/>
          <p:nvPr/>
        </p:nvSpPr>
        <p:spPr>
          <a:xfrm>
            <a:off x="1369994" y="1896704"/>
            <a:ext cx="9233836" cy="4185761"/>
          </a:xfrm>
          <a:prstGeom prst="rect">
            <a:avLst/>
          </a:prstGeom>
        </p:spPr>
        <p:txBody>
          <a:bodyPr wrap="square">
            <a:spAutoFit/>
          </a:bodyPr>
          <a:lstStyle/>
          <a:p>
            <a:r>
              <a:rPr lang="es-ES" sz="1400" b="1" dirty="0">
                <a:latin typeface="Arial" panose="020B0604020202020204" pitchFamily="34" charset="0"/>
                <a:cs typeface="Arial" panose="020B0604020202020204" pitchFamily="34" charset="0"/>
              </a:rPr>
              <a:t>Es aquel caso que cumpla al menos uno de los siguientes criterios: </a:t>
            </a:r>
            <a:endParaRPr lang="es-ES" sz="1400" b="1" dirty="0" smtClean="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a:p>
            <a:r>
              <a:rPr lang="es-ES" sz="1400"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Nexo epidemiológico: fruto de la gestación (mortinato o nacido vivo) de madre con sífilis gestacional sin tratamiento o con tratamiento inadecuado para prevenir la sífilis congénita, sin importar el resultado de la prueba no </a:t>
            </a:r>
            <a:r>
              <a:rPr lang="es-ES" sz="1400" dirty="0" err="1">
                <a:latin typeface="Arial" panose="020B0604020202020204" pitchFamily="34" charset="0"/>
                <a:cs typeface="Arial" panose="020B0604020202020204" pitchFamily="34" charset="0"/>
              </a:rPr>
              <a:t>treponémica</a:t>
            </a:r>
            <a:r>
              <a:rPr lang="es-ES" sz="1400" dirty="0">
                <a:latin typeface="Arial" panose="020B0604020202020204" pitchFamily="34" charset="0"/>
                <a:cs typeface="Arial" panose="020B0604020202020204" pitchFamily="34" charset="0"/>
              </a:rPr>
              <a:t> (VDRL, RPR) del neonato. Se considera tratamiento adecuado para prevenir la sífilis congénita haber recibido al menos una dosis de penicilina </a:t>
            </a:r>
            <a:r>
              <a:rPr lang="es-ES" sz="1400" dirty="0" err="1">
                <a:latin typeface="Arial" panose="020B0604020202020204" pitchFamily="34" charset="0"/>
                <a:cs typeface="Arial" panose="020B0604020202020204" pitchFamily="34" charset="0"/>
              </a:rPr>
              <a:t>benzatínica</a:t>
            </a:r>
            <a:r>
              <a:rPr lang="es-ES" sz="1400" dirty="0">
                <a:latin typeface="Arial" panose="020B0604020202020204" pitchFamily="34" charset="0"/>
                <a:cs typeface="Arial" panose="020B0604020202020204" pitchFamily="34" charset="0"/>
              </a:rPr>
              <a:t> de 2´400.000 UI intramuscular (IM) aplicada 30 o más días antes del momento del parto. </a:t>
            </a:r>
            <a:endParaRPr lang="es-ES" sz="1400" dirty="0" smtClean="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a:p>
            <a:r>
              <a:rPr lang="es-ES" sz="1400"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Laboratorio: todo fruto de la gestación con prueba no </a:t>
            </a:r>
            <a:r>
              <a:rPr lang="es-ES" sz="1400" dirty="0" err="1">
                <a:latin typeface="Arial" panose="020B0604020202020204" pitchFamily="34" charset="0"/>
                <a:cs typeface="Arial" panose="020B0604020202020204" pitchFamily="34" charset="0"/>
              </a:rPr>
              <a:t>treponémica</a:t>
            </a:r>
            <a:r>
              <a:rPr lang="es-ES" sz="1400" dirty="0">
                <a:latin typeface="Arial" panose="020B0604020202020204" pitchFamily="34" charset="0"/>
                <a:cs typeface="Arial" panose="020B0604020202020204" pitchFamily="34" charset="0"/>
              </a:rPr>
              <a:t> (VDRL, RPR) con títulos cuatro veces mayores que los títulos de la madre al momento del parto, lo que equivale a dos diluciones por encima del título materno. </a:t>
            </a:r>
            <a:endParaRPr lang="es-ES" sz="1400" dirty="0" smtClean="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a:p>
            <a:r>
              <a:rPr lang="es-ES" sz="1400"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Clínica: todo recién nacido hijo de gestante con diagnóstico de sífilis en el embarazo actual, con una o varias manifestaciones sugestivas de sífilis congénita al examen físico con exámenes paraclínicos sugestivos de sífilis congénita ** </a:t>
            </a:r>
            <a:endParaRPr lang="es-ES" sz="1400" dirty="0" smtClean="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a:p>
            <a:r>
              <a:rPr lang="es-ES" sz="1400"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Laboratorio: todo fruto de la gestación con demostración de Treponema </a:t>
            </a:r>
            <a:r>
              <a:rPr lang="es-ES" sz="1400" dirty="0" err="1">
                <a:latin typeface="Arial" panose="020B0604020202020204" pitchFamily="34" charset="0"/>
                <a:cs typeface="Arial" panose="020B0604020202020204" pitchFamily="34" charset="0"/>
              </a:rPr>
              <a:t>pallidum</a:t>
            </a:r>
            <a:r>
              <a:rPr lang="es-ES" sz="1400" dirty="0">
                <a:latin typeface="Arial" panose="020B0604020202020204" pitchFamily="34" charset="0"/>
                <a:cs typeface="Arial" panose="020B0604020202020204" pitchFamily="34" charset="0"/>
              </a:rPr>
              <a:t> por campo oscuro, </a:t>
            </a:r>
            <a:r>
              <a:rPr lang="es-ES" sz="1400" dirty="0" err="1">
                <a:latin typeface="Arial" panose="020B0604020202020204" pitchFamily="34" charset="0"/>
                <a:cs typeface="Arial" panose="020B0604020202020204" pitchFamily="34" charset="0"/>
              </a:rPr>
              <a:t>inmunofluorescencia</a:t>
            </a:r>
            <a:r>
              <a:rPr lang="es-ES" sz="1400" dirty="0">
                <a:latin typeface="Arial" panose="020B0604020202020204" pitchFamily="34" charset="0"/>
                <a:cs typeface="Arial" panose="020B0604020202020204" pitchFamily="34" charset="0"/>
              </a:rPr>
              <a:t> u otra coloración o procedimiento específico en lesiones, secreciones, placenta, cordón umbilical o en material de necropsia. </a:t>
            </a: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935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489212" y="1167926"/>
            <a:ext cx="3393879"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a:t>
            </a: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Congénita</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4" name="Rectángulo 3"/>
          <p:cNvSpPr/>
          <p:nvPr/>
        </p:nvSpPr>
        <p:spPr>
          <a:xfrm>
            <a:off x="1710719" y="2002959"/>
            <a:ext cx="8597938" cy="4185761"/>
          </a:xfrm>
          <a:prstGeom prst="rect">
            <a:avLst/>
          </a:prstGeom>
        </p:spPr>
        <p:txBody>
          <a:bodyPr wrap="square">
            <a:spAutoFit/>
          </a:bodyPr>
          <a:lstStyle/>
          <a:p>
            <a:r>
              <a:rPr lang="es-ES" sz="1400" b="1" dirty="0" smtClean="0">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Manifestaciones sugestivas de sífilis congénita al examen físico o en exámenes paraclínicos: </a:t>
            </a:r>
            <a:endParaRPr lang="es-ES" sz="1400" b="1" dirty="0" smtClean="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a:p>
            <a:r>
              <a:rPr lang="es-CO" sz="1400" dirty="0">
                <a:latin typeface="Arial" panose="020B0604020202020204" pitchFamily="34" charset="0"/>
                <a:cs typeface="Arial" panose="020B0604020202020204" pitchFamily="34" charset="0"/>
              </a:rPr>
              <a:t>Clínica sugestiva: bajo peso, </a:t>
            </a:r>
            <a:r>
              <a:rPr lang="es-CO" sz="1400" dirty="0" err="1">
                <a:latin typeface="Arial" panose="020B0604020202020204" pitchFamily="34" charset="0"/>
                <a:cs typeface="Arial" panose="020B0604020202020204" pitchFamily="34" charset="0"/>
              </a:rPr>
              <a:t>prematurez</a:t>
            </a:r>
            <a:r>
              <a:rPr lang="es-CO" sz="1400" dirty="0">
                <a:latin typeface="Arial" panose="020B0604020202020204" pitchFamily="34" charset="0"/>
                <a:cs typeface="Arial" panose="020B0604020202020204" pitchFamily="34" charset="0"/>
              </a:rPr>
              <a:t>, pénfigo palmo-plantar, </a:t>
            </a:r>
            <a:r>
              <a:rPr lang="es-CO" sz="1400" dirty="0" err="1">
                <a:latin typeface="Arial" panose="020B0604020202020204" pitchFamily="34" charset="0"/>
                <a:cs typeface="Arial" panose="020B0604020202020204" pitchFamily="34" charset="0"/>
              </a:rPr>
              <a:t>rash</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hepatoesplenomegalia</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rágades</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rinorrea</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muco</a:t>
            </a:r>
            <a:r>
              <a:rPr lang="es-CO" sz="1400" dirty="0">
                <a:latin typeface="Arial" panose="020B0604020202020204" pitchFamily="34" charset="0"/>
                <a:cs typeface="Arial" panose="020B0604020202020204" pitchFamily="34" charset="0"/>
              </a:rPr>
              <a:t> sanguinolenta, </a:t>
            </a:r>
            <a:r>
              <a:rPr lang="es-CO" sz="1400" dirty="0" err="1">
                <a:latin typeface="Arial" panose="020B0604020202020204" pitchFamily="34" charset="0"/>
                <a:cs typeface="Arial" panose="020B0604020202020204" pitchFamily="34" charset="0"/>
              </a:rPr>
              <a:t>hidrops-fetalis</a:t>
            </a:r>
            <a:r>
              <a:rPr lang="es-CO" sz="1400" dirty="0">
                <a:latin typeface="Arial" panose="020B0604020202020204" pitchFamily="34" charset="0"/>
                <a:cs typeface="Arial" panose="020B0604020202020204" pitchFamily="34" charset="0"/>
              </a:rPr>
              <a:t>. </a:t>
            </a:r>
            <a:endParaRPr lang="es-CO" sz="1400" dirty="0">
              <a:latin typeface="Arial" panose="020B0604020202020204" pitchFamily="34" charset="0"/>
              <a:cs typeface="Arial" panose="020B0604020202020204" pitchFamily="34" charset="0"/>
            </a:endParaRPr>
          </a:p>
          <a:p>
            <a:endParaRPr lang="es-CO" sz="1400" dirty="0">
              <a:latin typeface="Arial" panose="020B0604020202020204" pitchFamily="34" charset="0"/>
              <a:cs typeface="Arial" panose="020B0604020202020204" pitchFamily="34" charset="0"/>
            </a:endParaRPr>
          </a:p>
          <a:p>
            <a:r>
              <a:rPr lang="es-CO" sz="1400" dirty="0">
                <a:latin typeface="Arial" panose="020B0604020202020204" pitchFamily="34" charset="0"/>
                <a:cs typeface="Arial" panose="020B0604020202020204" pitchFamily="34" charset="0"/>
              </a:rPr>
              <a:t>Cuadro </a:t>
            </a:r>
            <a:r>
              <a:rPr lang="es-CO" sz="1400" dirty="0">
                <a:latin typeface="Arial" panose="020B0604020202020204" pitchFamily="34" charset="0"/>
                <a:cs typeface="Arial" panose="020B0604020202020204" pitchFamily="34" charset="0"/>
              </a:rPr>
              <a:t>hemático: presencia de anemia, reacción </a:t>
            </a:r>
            <a:r>
              <a:rPr lang="es-CO" sz="1400" dirty="0" err="1">
                <a:latin typeface="Arial" panose="020B0604020202020204" pitchFamily="34" charset="0"/>
                <a:cs typeface="Arial" panose="020B0604020202020204" pitchFamily="34" charset="0"/>
              </a:rPr>
              <a:t>leucemoide</a:t>
            </a:r>
            <a:r>
              <a:rPr lang="es-CO" sz="1400" dirty="0">
                <a:latin typeface="Arial" panose="020B0604020202020204" pitchFamily="34" charset="0"/>
                <a:cs typeface="Arial" panose="020B0604020202020204" pitchFamily="34" charset="0"/>
              </a:rPr>
              <a:t> (leucocitos&gt;35.000 x mm3), </a:t>
            </a:r>
            <a:r>
              <a:rPr lang="es-CO" sz="1400" dirty="0">
                <a:latin typeface="Arial" panose="020B0604020202020204" pitchFamily="34" charset="0"/>
                <a:cs typeface="Arial" panose="020B0604020202020204" pitchFamily="34" charset="0"/>
              </a:rPr>
              <a:t>trombocitopenia  </a:t>
            </a:r>
            <a:r>
              <a:rPr lang="es-CO" sz="1400" dirty="0">
                <a:latin typeface="Arial" panose="020B0604020202020204" pitchFamily="34" charset="0"/>
                <a:cs typeface="Arial" panose="020B0604020202020204" pitchFamily="34" charset="0"/>
              </a:rPr>
              <a:t>siempre que no esté asociado a trastorno hipertensivo gestacional. </a:t>
            </a:r>
            <a:endParaRPr lang="es-CO" sz="1400" dirty="0">
              <a:latin typeface="Arial" panose="020B0604020202020204" pitchFamily="34" charset="0"/>
              <a:cs typeface="Arial" panose="020B0604020202020204" pitchFamily="34" charset="0"/>
            </a:endParaRPr>
          </a:p>
          <a:p>
            <a:endParaRPr lang="es-CO" sz="1400" dirty="0">
              <a:latin typeface="Arial" panose="020B0604020202020204" pitchFamily="34" charset="0"/>
              <a:cs typeface="Arial" panose="020B0604020202020204" pitchFamily="34" charset="0"/>
            </a:endParaRPr>
          </a:p>
          <a:p>
            <a:r>
              <a:rPr lang="es-CO" sz="1400" dirty="0">
                <a:latin typeface="Arial" panose="020B0604020202020204" pitchFamily="34" charset="0"/>
                <a:cs typeface="Arial" panose="020B0604020202020204" pitchFamily="34" charset="0"/>
              </a:rPr>
              <a:t>Radiografía </a:t>
            </a:r>
            <a:r>
              <a:rPr lang="es-CO" sz="1400" dirty="0">
                <a:latin typeface="Arial" panose="020B0604020202020204" pitchFamily="34" charset="0"/>
                <a:cs typeface="Arial" panose="020B0604020202020204" pitchFamily="34" charset="0"/>
              </a:rPr>
              <a:t>de huesos largos: que evidencie periostitis, bandas </a:t>
            </a:r>
            <a:r>
              <a:rPr lang="es-CO" sz="1400" dirty="0" err="1">
                <a:latin typeface="Arial" panose="020B0604020202020204" pitchFamily="34" charset="0"/>
                <a:cs typeface="Arial" panose="020B0604020202020204" pitchFamily="34" charset="0"/>
              </a:rPr>
              <a:t>metafisiarias</a:t>
            </a:r>
            <a:r>
              <a:rPr lang="es-CO" sz="1400" dirty="0">
                <a:latin typeface="Arial" panose="020B0604020202020204" pitchFamily="34" charset="0"/>
                <a:cs typeface="Arial" panose="020B0604020202020204" pitchFamily="34" charset="0"/>
              </a:rPr>
              <a:t> u </a:t>
            </a:r>
            <a:r>
              <a:rPr lang="es-CO" sz="1400" dirty="0" err="1">
                <a:latin typeface="Arial" panose="020B0604020202020204" pitchFamily="34" charset="0"/>
                <a:cs typeface="Arial" panose="020B0604020202020204" pitchFamily="34" charset="0"/>
              </a:rPr>
              <a:t>osteocondritis</a:t>
            </a:r>
            <a:r>
              <a:rPr lang="es-CO" sz="1400" dirty="0">
                <a:latin typeface="Arial" panose="020B0604020202020204" pitchFamily="34" charset="0"/>
                <a:cs typeface="Arial" panose="020B0604020202020204" pitchFamily="34" charset="0"/>
              </a:rPr>
              <a:t> </a:t>
            </a:r>
            <a:endParaRPr lang="es-CO" sz="1400" dirty="0">
              <a:latin typeface="Arial" panose="020B0604020202020204" pitchFamily="34" charset="0"/>
              <a:cs typeface="Arial" panose="020B0604020202020204" pitchFamily="34" charset="0"/>
            </a:endParaRPr>
          </a:p>
          <a:p>
            <a:endParaRPr lang="es-CO" sz="14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Líquido Cefalorraquídeo (LCR): con VDRL reactivo en cualquier dilución o aumento de las </a:t>
            </a:r>
            <a:r>
              <a:rPr lang="es-ES" sz="1400" dirty="0">
                <a:latin typeface="Arial" panose="020B0604020202020204" pitchFamily="34" charset="0"/>
                <a:cs typeface="Arial" panose="020B0604020202020204" pitchFamily="34" charset="0"/>
              </a:rPr>
              <a:t>proteínas</a:t>
            </a:r>
            <a:r>
              <a:rPr lang="es-CO" sz="1400" dirty="0">
                <a:latin typeface="Arial" panose="020B0604020202020204" pitchFamily="34" charset="0"/>
                <a:cs typeface="Arial" panose="020B0604020202020204" pitchFamily="34" charset="0"/>
              </a:rPr>
              <a:t> (150 </a:t>
            </a:r>
            <a:r>
              <a:rPr lang="es-CO" sz="1400" dirty="0">
                <a:latin typeface="Arial" panose="020B0604020202020204" pitchFamily="34" charset="0"/>
                <a:cs typeface="Arial" panose="020B0604020202020204" pitchFamily="34" charset="0"/>
              </a:rPr>
              <a:t>mg/</a:t>
            </a:r>
            <a:r>
              <a:rPr lang="es-CO" sz="1400" dirty="0" err="1">
                <a:latin typeface="Arial" panose="020B0604020202020204" pitchFamily="34" charset="0"/>
                <a:cs typeface="Arial" panose="020B0604020202020204" pitchFamily="34" charset="0"/>
              </a:rPr>
              <a:t>dL</a:t>
            </a:r>
            <a:r>
              <a:rPr lang="es-CO" sz="1400" dirty="0">
                <a:latin typeface="Arial" panose="020B0604020202020204" pitchFamily="34" charset="0"/>
                <a:cs typeface="Arial" panose="020B0604020202020204" pitchFamily="34" charset="0"/>
              </a:rPr>
              <a:t> en el recién nacido a término o &gt;170 mg/</a:t>
            </a:r>
            <a:r>
              <a:rPr lang="es-CO" sz="1400" dirty="0" err="1">
                <a:latin typeface="Arial" panose="020B0604020202020204" pitchFamily="34" charset="0"/>
                <a:cs typeface="Arial" panose="020B0604020202020204" pitchFamily="34" charset="0"/>
              </a:rPr>
              <a:t>dL</a:t>
            </a:r>
            <a:r>
              <a:rPr lang="es-CO" sz="1400" dirty="0">
                <a:latin typeface="Arial" panose="020B0604020202020204" pitchFamily="34" charset="0"/>
                <a:cs typeface="Arial" panose="020B0604020202020204" pitchFamily="34" charset="0"/>
              </a:rPr>
              <a:t> en el recién nacido </a:t>
            </a:r>
            <a:r>
              <a:rPr lang="es-CO" sz="1400" dirty="0" err="1">
                <a:latin typeface="Arial" panose="020B0604020202020204" pitchFamily="34" charset="0"/>
                <a:cs typeface="Arial" panose="020B0604020202020204" pitchFamily="34" charset="0"/>
              </a:rPr>
              <a:t>pretérmino</a:t>
            </a:r>
            <a:r>
              <a:rPr lang="es-CO" sz="1400" dirty="0">
                <a:latin typeface="Arial" panose="020B0604020202020204" pitchFamily="34" charset="0"/>
                <a:cs typeface="Arial" panose="020B0604020202020204" pitchFamily="34" charset="0"/>
              </a:rPr>
              <a:t>) o conteo de células &gt;25 x mm3 en LCR a expensas de linfocitos (meningitis aséptica) sin otra causa que lo explique. </a:t>
            </a:r>
            <a:endParaRPr lang="es-CO" sz="1400" dirty="0">
              <a:latin typeface="Arial" panose="020B0604020202020204" pitchFamily="34" charset="0"/>
              <a:cs typeface="Arial" panose="020B0604020202020204" pitchFamily="34" charset="0"/>
            </a:endParaRPr>
          </a:p>
          <a:p>
            <a:endParaRPr lang="es-CO" sz="1400" dirty="0">
              <a:latin typeface="Arial" panose="020B0604020202020204" pitchFamily="34" charset="0"/>
              <a:cs typeface="Arial" panose="020B0604020202020204" pitchFamily="34" charset="0"/>
            </a:endParaRPr>
          </a:p>
          <a:p>
            <a:r>
              <a:rPr lang="es-CO" sz="1400" dirty="0" err="1">
                <a:latin typeface="Arial" panose="020B0604020202020204" pitchFamily="34" charset="0"/>
                <a:cs typeface="Arial" panose="020B0604020202020204" pitchFamily="34" charset="0"/>
              </a:rPr>
              <a:t>Aminotransferasas</a:t>
            </a:r>
            <a:r>
              <a:rPr lang="es-CO" sz="1400" dirty="0">
                <a:latin typeface="Arial" panose="020B0604020202020204" pitchFamily="34" charset="0"/>
                <a:cs typeface="Arial" panose="020B0604020202020204" pitchFamily="34" charset="0"/>
              </a:rPr>
              <a:t> </a:t>
            </a:r>
            <a:r>
              <a:rPr lang="es-CO" sz="1400" dirty="0">
                <a:latin typeface="Arial" panose="020B0604020202020204" pitchFamily="34" charset="0"/>
                <a:cs typeface="Arial" panose="020B0604020202020204" pitchFamily="34" charset="0"/>
              </a:rPr>
              <a:t>elevadas e </a:t>
            </a:r>
            <a:r>
              <a:rPr lang="es-CO" sz="1400" dirty="0" err="1">
                <a:latin typeface="Arial" panose="020B0604020202020204" pitchFamily="34" charset="0"/>
                <a:cs typeface="Arial" panose="020B0604020202020204" pitchFamily="34" charset="0"/>
              </a:rPr>
              <a:t>hiperbilirrubinemia</a:t>
            </a:r>
            <a:r>
              <a:rPr lang="es-CO" sz="1400" dirty="0">
                <a:latin typeface="Arial" panose="020B0604020202020204" pitchFamily="34" charset="0"/>
                <a:cs typeface="Arial" panose="020B0604020202020204" pitchFamily="34" charset="0"/>
              </a:rPr>
              <a:t> directa: </a:t>
            </a:r>
            <a:r>
              <a:rPr lang="es-CO" sz="1400" dirty="0" err="1">
                <a:latin typeface="Arial" panose="020B0604020202020204" pitchFamily="34" charset="0"/>
                <a:cs typeface="Arial" panose="020B0604020202020204" pitchFamily="34" charset="0"/>
              </a:rPr>
              <a:t>Aspartato</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aminotransferasa</a:t>
            </a:r>
            <a:r>
              <a:rPr lang="es-CO" sz="1400" dirty="0">
                <a:latin typeface="Arial" panose="020B0604020202020204" pitchFamily="34" charset="0"/>
                <a:cs typeface="Arial" panose="020B0604020202020204" pitchFamily="34" charset="0"/>
              </a:rPr>
              <a:t> - AST (valor de referencia 20,54 U/L ± 13,92 U/L), </a:t>
            </a:r>
            <a:r>
              <a:rPr lang="es-CO" sz="1400" dirty="0" err="1">
                <a:latin typeface="Arial" panose="020B0604020202020204" pitchFamily="34" charset="0"/>
                <a:cs typeface="Arial" panose="020B0604020202020204" pitchFamily="34" charset="0"/>
              </a:rPr>
              <a:t>Alanina</a:t>
            </a:r>
            <a:r>
              <a:rPr lang="es-CO" sz="1400" dirty="0">
                <a:latin typeface="Arial" panose="020B0604020202020204" pitchFamily="34" charset="0"/>
                <a:cs typeface="Arial" panose="020B0604020202020204" pitchFamily="34" charset="0"/>
              </a:rPr>
              <a:t> </a:t>
            </a:r>
            <a:r>
              <a:rPr lang="es-CO" sz="1400" dirty="0" err="1">
                <a:latin typeface="Arial" panose="020B0604020202020204" pitchFamily="34" charset="0"/>
                <a:cs typeface="Arial" panose="020B0604020202020204" pitchFamily="34" charset="0"/>
              </a:rPr>
              <a:t>aminotransferasa</a:t>
            </a:r>
            <a:r>
              <a:rPr lang="es-CO" sz="1400" dirty="0">
                <a:latin typeface="Arial" panose="020B0604020202020204" pitchFamily="34" charset="0"/>
                <a:cs typeface="Arial" panose="020B0604020202020204" pitchFamily="34" charset="0"/>
              </a:rPr>
              <a:t> - ALT (valor de referencia 7,95 U/L ± 4,4 U/L), bilirrubina directa o conjugada &gt; 20 % del total de la bilirrubina total. </a:t>
            </a:r>
            <a:endParaRPr lang="es-CO" sz="1400" dirty="0">
              <a:latin typeface="Arial" panose="020B0604020202020204" pitchFamily="34" charset="0"/>
              <a:cs typeface="Arial" panose="020B0604020202020204" pitchFamily="34" charset="0"/>
            </a:endParaRPr>
          </a:p>
          <a:p>
            <a:endParaRPr lang="es-CO" sz="1400" dirty="0">
              <a:latin typeface="Arial" panose="020B0604020202020204" pitchFamily="34" charset="0"/>
              <a:cs typeface="Arial" panose="020B0604020202020204" pitchFamily="34" charset="0"/>
            </a:endParaRPr>
          </a:p>
          <a:p>
            <a:r>
              <a:rPr lang="es-CO" sz="1400" dirty="0" err="1">
                <a:latin typeface="Arial" panose="020B0604020202020204" pitchFamily="34" charset="0"/>
                <a:cs typeface="Arial" panose="020B0604020202020204" pitchFamily="34" charset="0"/>
              </a:rPr>
              <a:t>Uroanálisis</a:t>
            </a:r>
            <a:r>
              <a:rPr lang="es-CO" sz="1400" dirty="0">
                <a:latin typeface="Arial" panose="020B0604020202020204" pitchFamily="34" charset="0"/>
                <a:cs typeface="Arial" panose="020B0604020202020204" pitchFamily="34" charset="0"/>
              </a:rPr>
              <a:t>: con proteinuria, hematuria, </a:t>
            </a:r>
            <a:r>
              <a:rPr lang="es-CO" sz="1400" dirty="0" err="1">
                <a:latin typeface="Arial" panose="020B0604020202020204" pitchFamily="34" charset="0"/>
                <a:cs typeface="Arial" panose="020B0604020202020204" pitchFamily="34" charset="0"/>
              </a:rPr>
              <a:t>cilindruria</a:t>
            </a:r>
            <a:r>
              <a:rPr lang="es-CO"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2684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405476" y="1418183"/>
            <a:ext cx="3393879"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a:t>
            </a: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Congénita</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l="39771" t="50142" r="23499" b="13317"/>
          <a:stretch/>
        </p:blipFill>
        <p:spPr>
          <a:xfrm>
            <a:off x="2983832" y="2203710"/>
            <a:ext cx="6497053" cy="3635766"/>
          </a:xfrm>
          <a:prstGeom prst="rect">
            <a:avLst/>
          </a:prstGeom>
        </p:spPr>
      </p:pic>
    </p:spTree>
    <p:extLst>
      <p:ext uri="{BB962C8B-B14F-4D97-AF65-F5344CB8AC3E}">
        <p14:creationId xmlns:p14="http://schemas.microsoft.com/office/powerpoint/2010/main" val="2335099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88583" y="1245206"/>
            <a:ext cx="9584870" cy="914400"/>
          </a:xfrm>
        </p:spPr>
        <p:txBody>
          <a:bodyPr>
            <a:noAutofit/>
          </a:bodyPr>
          <a:lstStyle/>
          <a:p>
            <a:pPr algn="ctr"/>
            <a:r>
              <a:rPr lang="es-CO" sz="4400" b="1" dirty="0" smtClean="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Sífilis Gestacional y Congénita</a:t>
            </a:r>
            <a:endParaRPr lang="es-CO" sz="4400" b="1"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4"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6" name="CuadroTexto 5"/>
          <p:cNvSpPr txBox="1"/>
          <p:nvPr/>
        </p:nvSpPr>
        <p:spPr>
          <a:xfrm>
            <a:off x="1604012" y="5392305"/>
            <a:ext cx="5186254" cy="1465695"/>
          </a:xfrm>
          <a:prstGeom prst="rect">
            <a:avLst/>
          </a:prstGeom>
          <a:noFill/>
          <a:ln w="66675">
            <a:noFill/>
            <a:round/>
          </a:ln>
        </p:spPr>
        <p:txBody>
          <a:bodyPr wrap="square" lIns="360000" tIns="360000" rIns="360000" bIns="360000" rtlCol="0">
            <a:spAutoFit/>
          </a:bodyPr>
          <a:lstStyle/>
          <a:p>
            <a:r>
              <a:rPr lang="es-ES_tradnl" sz="1200" dirty="0" smtClean="0">
                <a:latin typeface="Arial" panose="020B0604020202020204" pitchFamily="34" charset="0"/>
                <a:cs typeface="Arial" panose="020B0604020202020204" pitchFamily="34" charset="0"/>
              </a:rPr>
              <a:t>Por: Mónica Román Sánchez</a:t>
            </a:r>
          </a:p>
          <a:p>
            <a:r>
              <a:rPr lang="es-ES_tradnl" sz="1200" dirty="0" smtClean="0">
                <a:latin typeface="Arial" panose="020B0604020202020204" pitchFamily="34" charset="0"/>
                <a:cs typeface="Arial" panose="020B0604020202020204" pitchFamily="34" charset="0"/>
              </a:rPr>
              <a:t>GESIS Salud Publica</a:t>
            </a:r>
          </a:p>
          <a:p>
            <a:r>
              <a:rPr lang="es-ES_tradnl" sz="1200" dirty="0" smtClean="0">
                <a:latin typeface="Arial" panose="020B0604020202020204" pitchFamily="34" charset="0"/>
                <a:cs typeface="Arial" panose="020B0604020202020204" pitchFamily="34" charset="0"/>
              </a:rPr>
              <a:t>Secretaria de Salud y Protección Social</a:t>
            </a:r>
          </a:p>
          <a:p>
            <a:r>
              <a:rPr lang="es-ES_tradnl" sz="1200" dirty="0" smtClean="0">
                <a:latin typeface="Arial" panose="020B0604020202020204" pitchFamily="34" charset="0"/>
                <a:cs typeface="Arial" panose="020B0604020202020204" pitchFamily="34" charset="0"/>
              </a:rPr>
              <a:t>Municipio de Itagüí - 2021</a:t>
            </a:r>
            <a:endParaRPr lang="es-CO" sz="12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2"/>
          <a:srcRect l="23711" t="66594" r="67482" b="13132"/>
          <a:stretch/>
        </p:blipFill>
        <p:spPr>
          <a:xfrm>
            <a:off x="155575" y="4901894"/>
            <a:ext cx="1448437" cy="1875539"/>
          </a:xfrm>
          <a:prstGeom prst="rect">
            <a:avLst/>
          </a:prstGeom>
        </p:spPr>
      </p:pic>
      <p:pic>
        <p:nvPicPr>
          <p:cNvPr id="1026" name="Picture 2" descr="SÍFILIS GESTACIONAL, TRATAMIENTO EFECTIVO Y SEGU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614" y="2525366"/>
            <a:ext cx="4714808" cy="274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660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405476" y="1418183"/>
            <a:ext cx="3393879"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a:t>
            </a: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Congénita</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2"/>
          <a:srcRect l="22658" t="23252" r="24040" b="22175"/>
          <a:stretch/>
        </p:blipFill>
        <p:spPr>
          <a:xfrm>
            <a:off x="3219648" y="2367815"/>
            <a:ext cx="5765534" cy="3320521"/>
          </a:xfrm>
          <a:prstGeom prst="rect">
            <a:avLst/>
          </a:prstGeom>
        </p:spPr>
      </p:pic>
    </p:spTree>
    <p:extLst>
      <p:ext uri="{BB962C8B-B14F-4D97-AF65-F5344CB8AC3E}">
        <p14:creationId xmlns:p14="http://schemas.microsoft.com/office/powerpoint/2010/main" val="2946465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405476" y="1331556"/>
            <a:ext cx="3393879"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a:t>
            </a: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Congénita</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l="24515" t="22903" r="23501" b="18668"/>
          <a:stretch/>
        </p:blipFill>
        <p:spPr>
          <a:xfrm>
            <a:off x="2820200" y="2002958"/>
            <a:ext cx="6747312" cy="4265963"/>
          </a:xfrm>
          <a:prstGeom prst="rect">
            <a:avLst/>
          </a:prstGeom>
        </p:spPr>
      </p:pic>
    </p:spTree>
    <p:extLst>
      <p:ext uri="{BB962C8B-B14F-4D97-AF65-F5344CB8AC3E}">
        <p14:creationId xmlns:p14="http://schemas.microsoft.com/office/powerpoint/2010/main" val="1588124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405476" y="1331556"/>
            <a:ext cx="3393879"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a:t>
            </a: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Congénita</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2"/>
          <a:srcRect l="22923" t="35594" r="23782" b="12702"/>
          <a:stretch/>
        </p:blipFill>
        <p:spPr>
          <a:xfrm>
            <a:off x="3015086" y="2438400"/>
            <a:ext cx="6174658" cy="3369505"/>
          </a:xfrm>
          <a:prstGeom prst="rect">
            <a:avLst/>
          </a:prstGeom>
        </p:spPr>
      </p:pic>
    </p:spTree>
    <p:extLst>
      <p:ext uri="{BB962C8B-B14F-4D97-AF65-F5344CB8AC3E}">
        <p14:creationId xmlns:p14="http://schemas.microsoft.com/office/powerpoint/2010/main" val="3232876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530605" y="1206427"/>
            <a:ext cx="3393879"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a:t>
            </a: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Congénita</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l="26485" t="14575" r="29394" b="9009"/>
          <a:stretch/>
        </p:blipFill>
        <p:spPr>
          <a:xfrm>
            <a:off x="3907856" y="1916331"/>
            <a:ext cx="4350619" cy="4238423"/>
          </a:xfrm>
          <a:prstGeom prst="rect">
            <a:avLst/>
          </a:prstGeom>
        </p:spPr>
      </p:pic>
    </p:spTree>
    <p:extLst>
      <p:ext uri="{BB962C8B-B14F-4D97-AF65-F5344CB8AC3E}">
        <p14:creationId xmlns:p14="http://schemas.microsoft.com/office/powerpoint/2010/main" val="2248305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a:graphicFrameLocks/>
          </p:cNvGraphicFramePr>
          <p:nvPr>
            <p:extLst>
              <p:ext uri="{D42A27DB-BD31-4B8C-83A1-F6EECF244321}">
                <p14:modId xmlns:p14="http://schemas.microsoft.com/office/powerpoint/2010/main" val="1711214971"/>
              </p:ext>
            </p:extLst>
          </p:nvPr>
        </p:nvGraphicFramePr>
        <p:xfrm>
          <a:off x="3039977" y="2480912"/>
          <a:ext cx="5613135" cy="285148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4530605" y="1206427"/>
            <a:ext cx="3393879"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a:t>
            </a: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Congénita</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9" name="Rectángulo 8"/>
          <p:cNvSpPr/>
          <p:nvPr/>
        </p:nvSpPr>
        <p:spPr>
          <a:xfrm>
            <a:off x="3179544" y="5383276"/>
            <a:ext cx="6096000" cy="461665"/>
          </a:xfrm>
          <a:prstGeom prst="rect">
            <a:avLst/>
          </a:prstGeom>
        </p:spPr>
        <p:txBody>
          <a:bodyPr>
            <a:spAutoFit/>
          </a:bodyPr>
          <a:lstStyle/>
          <a:p>
            <a:r>
              <a:rPr lang="es-ES" sz="1200" dirty="0">
                <a:latin typeface="Arial" panose="020B0604020202020204" pitchFamily="34" charset="0"/>
                <a:cs typeface="Arial" panose="020B0604020202020204" pitchFamily="34" charset="0"/>
              </a:rPr>
              <a:t>Distribución de casos de Sífilis </a:t>
            </a:r>
            <a:r>
              <a:rPr lang="es-ES" sz="1200" dirty="0" smtClean="0">
                <a:latin typeface="Arial" panose="020B0604020202020204" pitchFamily="34" charset="0"/>
                <a:cs typeface="Arial" panose="020B0604020202020204" pitchFamily="34" charset="0"/>
              </a:rPr>
              <a:t>congénita </a:t>
            </a:r>
            <a:r>
              <a:rPr lang="es-ES" sz="1200" dirty="0">
                <a:latin typeface="Arial" panose="020B0604020202020204" pitchFamily="34" charset="0"/>
                <a:cs typeface="Arial" panose="020B0604020202020204" pitchFamily="34" charset="0"/>
              </a:rPr>
              <a:t>notificados por residencia en Itagüí. Sivigila Año 2015 – 2021 (Semana 37)</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233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a:graphicFrameLocks/>
          </p:cNvGraphicFramePr>
          <p:nvPr>
            <p:extLst>
              <p:ext uri="{D42A27DB-BD31-4B8C-83A1-F6EECF244321}">
                <p14:modId xmlns:p14="http://schemas.microsoft.com/office/powerpoint/2010/main" val="1733869624"/>
              </p:ext>
            </p:extLst>
          </p:nvPr>
        </p:nvGraphicFramePr>
        <p:xfrm>
          <a:off x="3039977" y="2480912"/>
          <a:ext cx="5613135" cy="285148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4530605" y="1206427"/>
            <a:ext cx="3393879"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a:t>
            </a: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Congénita</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9" name="Rectángulo 8"/>
          <p:cNvSpPr/>
          <p:nvPr/>
        </p:nvSpPr>
        <p:spPr>
          <a:xfrm>
            <a:off x="3179544" y="5383276"/>
            <a:ext cx="6096000" cy="461665"/>
          </a:xfrm>
          <a:prstGeom prst="rect">
            <a:avLst/>
          </a:prstGeom>
        </p:spPr>
        <p:txBody>
          <a:bodyPr>
            <a:spAutoFit/>
          </a:bodyPr>
          <a:lstStyle/>
          <a:p>
            <a:r>
              <a:rPr lang="es-ES" sz="1200" dirty="0">
                <a:latin typeface="Arial" panose="020B0604020202020204" pitchFamily="34" charset="0"/>
                <a:cs typeface="Arial" panose="020B0604020202020204" pitchFamily="34" charset="0"/>
              </a:rPr>
              <a:t>Distribución de casos de Sífilis </a:t>
            </a:r>
            <a:r>
              <a:rPr lang="es-ES" sz="1200" dirty="0" smtClean="0">
                <a:latin typeface="Arial" panose="020B0604020202020204" pitchFamily="34" charset="0"/>
                <a:cs typeface="Arial" panose="020B0604020202020204" pitchFamily="34" charset="0"/>
              </a:rPr>
              <a:t>congénita </a:t>
            </a:r>
            <a:r>
              <a:rPr lang="es-ES" sz="1200" dirty="0">
                <a:latin typeface="Arial" panose="020B0604020202020204" pitchFamily="34" charset="0"/>
                <a:cs typeface="Arial" panose="020B0604020202020204" pitchFamily="34" charset="0"/>
              </a:rPr>
              <a:t>notificados por residencia en Itagüí. Sivigila Año 2015 – 2021 (Semana 37)</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12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530605" y="1206427"/>
            <a:ext cx="3393879"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a:t>
            </a: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Congénita</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9" name="Rectángulo 8"/>
          <p:cNvSpPr/>
          <p:nvPr/>
        </p:nvSpPr>
        <p:spPr>
          <a:xfrm>
            <a:off x="1081236" y="5335150"/>
            <a:ext cx="4597670" cy="430887"/>
          </a:xfrm>
          <a:prstGeom prst="rect">
            <a:avLst/>
          </a:prstGeom>
        </p:spPr>
        <p:txBody>
          <a:bodyPr wrap="square">
            <a:spAutoFit/>
          </a:bodyPr>
          <a:lstStyle/>
          <a:p>
            <a:r>
              <a:rPr lang="es-ES" sz="1100" dirty="0">
                <a:latin typeface="Arial" panose="020B0604020202020204" pitchFamily="34" charset="0"/>
                <a:cs typeface="Arial" panose="020B0604020202020204" pitchFamily="34" charset="0"/>
              </a:rPr>
              <a:t>Distribución de casos de Sífilis </a:t>
            </a:r>
            <a:r>
              <a:rPr lang="es-ES" sz="1100" dirty="0" smtClean="0">
                <a:latin typeface="Arial" panose="020B0604020202020204" pitchFamily="34" charset="0"/>
                <a:cs typeface="Arial" panose="020B0604020202020204" pitchFamily="34" charset="0"/>
              </a:rPr>
              <a:t>congénita </a:t>
            </a:r>
            <a:r>
              <a:rPr lang="es-ES" sz="1100" dirty="0">
                <a:latin typeface="Arial" panose="020B0604020202020204" pitchFamily="34" charset="0"/>
                <a:cs typeface="Arial" panose="020B0604020202020204" pitchFamily="34" charset="0"/>
              </a:rPr>
              <a:t>notificados </a:t>
            </a:r>
            <a:r>
              <a:rPr lang="es-ES" sz="1100" dirty="0" smtClean="0">
                <a:latin typeface="Arial" panose="020B0604020202020204" pitchFamily="34" charset="0"/>
                <a:cs typeface="Arial" panose="020B0604020202020204" pitchFamily="34" charset="0"/>
              </a:rPr>
              <a:t>por sexo, </a:t>
            </a:r>
            <a:r>
              <a:rPr lang="es-ES" sz="1100" dirty="0">
                <a:latin typeface="Arial" panose="020B0604020202020204" pitchFamily="34" charset="0"/>
                <a:cs typeface="Arial" panose="020B0604020202020204" pitchFamily="34" charset="0"/>
              </a:rPr>
              <a:t>residencia en Itagüí. Sivigila Año </a:t>
            </a:r>
            <a:r>
              <a:rPr lang="es-ES" sz="1100" dirty="0" smtClean="0">
                <a:latin typeface="Arial" panose="020B0604020202020204" pitchFamily="34" charset="0"/>
                <a:cs typeface="Arial" panose="020B0604020202020204" pitchFamily="34" charset="0"/>
              </a:rPr>
              <a:t>2019 </a:t>
            </a:r>
            <a:r>
              <a:rPr lang="es-ES" sz="1100" dirty="0">
                <a:latin typeface="Arial" panose="020B0604020202020204" pitchFamily="34" charset="0"/>
                <a:cs typeface="Arial" panose="020B0604020202020204" pitchFamily="34" charset="0"/>
              </a:rPr>
              <a:t>– 2021 (Semana 37)</a:t>
            </a:r>
            <a:endParaRPr lang="es-CO" sz="1100" dirty="0">
              <a:latin typeface="Arial" panose="020B0604020202020204" pitchFamily="34" charset="0"/>
              <a:cs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876704821"/>
              </p:ext>
            </p:extLst>
          </p:nvPr>
        </p:nvGraphicFramePr>
        <p:xfrm>
          <a:off x="893544" y="233653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a:graphicFrameLocks/>
          </p:cNvGraphicFramePr>
          <p:nvPr>
            <p:extLst>
              <p:ext uri="{D42A27DB-BD31-4B8C-83A1-F6EECF244321}">
                <p14:modId xmlns:p14="http://schemas.microsoft.com/office/powerpoint/2010/main" val="4084629722"/>
              </p:ext>
            </p:extLst>
          </p:nvPr>
        </p:nvGraphicFramePr>
        <p:xfrm>
          <a:off x="5985310" y="230765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ángulo 9"/>
          <p:cNvSpPr/>
          <p:nvPr/>
        </p:nvSpPr>
        <p:spPr>
          <a:xfrm>
            <a:off x="6227544" y="5335149"/>
            <a:ext cx="4597670" cy="600164"/>
          </a:xfrm>
          <a:prstGeom prst="rect">
            <a:avLst/>
          </a:prstGeom>
        </p:spPr>
        <p:txBody>
          <a:bodyPr wrap="square">
            <a:spAutoFit/>
          </a:bodyPr>
          <a:lstStyle/>
          <a:p>
            <a:r>
              <a:rPr lang="es-ES" sz="1100" dirty="0">
                <a:latin typeface="Arial" panose="020B0604020202020204" pitchFamily="34" charset="0"/>
                <a:cs typeface="Arial" panose="020B0604020202020204" pitchFamily="34" charset="0"/>
              </a:rPr>
              <a:t>Distribución de casos de Sífilis </a:t>
            </a:r>
            <a:r>
              <a:rPr lang="es-ES" sz="1100" dirty="0" smtClean="0">
                <a:latin typeface="Arial" panose="020B0604020202020204" pitchFamily="34" charset="0"/>
                <a:cs typeface="Arial" panose="020B0604020202020204" pitchFamily="34" charset="0"/>
              </a:rPr>
              <a:t>congénita </a:t>
            </a:r>
            <a:r>
              <a:rPr lang="es-ES" sz="1100" dirty="0">
                <a:latin typeface="Arial" panose="020B0604020202020204" pitchFamily="34" charset="0"/>
                <a:cs typeface="Arial" panose="020B0604020202020204" pitchFamily="34" charset="0"/>
              </a:rPr>
              <a:t>notificados </a:t>
            </a:r>
            <a:r>
              <a:rPr lang="es-ES" sz="1100" dirty="0" smtClean="0">
                <a:latin typeface="Arial" panose="020B0604020202020204" pitchFamily="34" charset="0"/>
                <a:cs typeface="Arial" panose="020B0604020202020204" pitchFamily="34" charset="0"/>
              </a:rPr>
              <a:t>por tipo de aseguramiento, </a:t>
            </a:r>
            <a:r>
              <a:rPr lang="es-ES" sz="1100" dirty="0">
                <a:latin typeface="Arial" panose="020B0604020202020204" pitchFamily="34" charset="0"/>
                <a:cs typeface="Arial" panose="020B0604020202020204" pitchFamily="34" charset="0"/>
              </a:rPr>
              <a:t>residencia en Itagüí. Sivigila Año </a:t>
            </a:r>
            <a:r>
              <a:rPr lang="es-ES" sz="1100" dirty="0" smtClean="0">
                <a:latin typeface="Arial" panose="020B0604020202020204" pitchFamily="34" charset="0"/>
                <a:cs typeface="Arial" panose="020B0604020202020204" pitchFamily="34" charset="0"/>
              </a:rPr>
              <a:t>2019 </a:t>
            </a:r>
            <a:r>
              <a:rPr lang="es-ES" sz="1100" dirty="0">
                <a:latin typeface="Arial" panose="020B0604020202020204" pitchFamily="34" charset="0"/>
                <a:cs typeface="Arial" panose="020B0604020202020204" pitchFamily="34" charset="0"/>
              </a:rPr>
              <a:t>– 2021 (Semana 37)</a:t>
            </a:r>
            <a:endParaRPr lang="es-CO"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879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530605" y="1206427"/>
            <a:ext cx="3393879"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a:t>
            </a: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Congénita</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9" name="Rectángulo 8"/>
          <p:cNvSpPr/>
          <p:nvPr/>
        </p:nvSpPr>
        <p:spPr>
          <a:xfrm>
            <a:off x="802104" y="5204344"/>
            <a:ext cx="4597670" cy="600164"/>
          </a:xfrm>
          <a:prstGeom prst="rect">
            <a:avLst/>
          </a:prstGeom>
        </p:spPr>
        <p:txBody>
          <a:bodyPr wrap="square">
            <a:spAutoFit/>
          </a:bodyPr>
          <a:lstStyle/>
          <a:p>
            <a:r>
              <a:rPr lang="es-ES" sz="1100" dirty="0">
                <a:latin typeface="Arial" panose="020B0604020202020204" pitchFamily="34" charset="0"/>
                <a:cs typeface="Arial" panose="020B0604020202020204" pitchFamily="34" charset="0"/>
              </a:rPr>
              <a:t>Distribución de casos de Sífilis </a:t>
            </a:r>
            <a:r>
              <a:rPr lang="es-ES" sz="1100" dirty="0" smtClean="0">
                <a:latin typeface="Arial" panose="020B0604020202020204" pitchFamily="34" charset="0"/>
                <a:cs typeface="Arial" panose="020B0604020202020204" pitchFamily="34" charset="0"/>
              </a:rPr>
              <a:t>congénita </a:t>
            </a:r>
            <a:r>
              <a:rPr lang="es-ES" sz="1100" dirty="0">
                <a:latin typeface="Arial" panose="020B0604020202020204" pitchFamily="34" charset="0"/>
                <a:cs typeface="Arial" panose="020B0604020202020204" pitchFamily="34" charset="0"/>
              </a:rPr>
              <a:t>notificados </a:t>
            </a:r>
            <a:r>
              <a:rPr lang="es-ES" sz="1100" dirty="0" smtClean="0">
                <a:latin typeface="Arial" panose="020B0604020202020204" pitchFamily="34" charset="0"/>
                <a:cs typeface="Arial" panose="020B0604020202020204" pitchFamily="34" charset="0"/>
              </a:rPr>
              <a:t>por </a:t>
            </a:r>
            <a:r>
              <a:rPr lang="es-CO" sz="1100" dirty="0">
                <a:latin typeface="Arial" panose="020B0604020202020204" pitchFamily="34" charset="0"/>
                <a:cs typeface="Arial" panose="020B0604020202020204" pitchFamily="34" charset="0"/>
              </a:rPr>
              <a:t>Condición al momento del diagnóstico</a:t>
            </a:r>
            <a:r>
              <a:rPr lang="es-ES" sz="1100" dirty="0" smtClean="0">
                <a:latin typeface="Arial" panose="020B0604020202020204" pitchFamily="34" charset="0"/>
                <a:cs typeface="Arial" panose="020B0604020202020204" pitchFamily="34" charset="0"/>
              </a:rPr>
              <a:t>, </a:t>
            </a:r>
            <a:r>
              <a:rPr lang="es-ES" sz="1100" dirty="0">
                <a:latin typeface="Arial" panose="020B0604020202020204" pitchFamily="34" charset="0"/>
                <a:cs typeface="Arial" panose="020B0604020202020204" pitchFamily="34" charset="0"/>
              </a:rPr>
              <a:t>residencia en Itagüí. Sivigila Año </a:t>
            </a:r>
            <a:r>
              <a:rPr lang="es-ES" sz="1100" dirty="0" smtClean="0">
                <a:latin typeface="Arial" panose="020B0604020202020204" pitchFamily="34" charset="0"/>
                <a:cs typeface="Arial" panose="020B0604020202020204" pitchFamily="34" charset="0"/>
              </a:rPr>
              <a:t>2019 </a:t>
            </a:r>
            <a:r>
              <a:rPr lang="es-ES" sz="1100" dirty="0">
                <a:latin typeface="Arial" panose="020B0604020202020204" pitchFamily="34" charset="0"/>
                <a:cs typeface="Arial" panose="020B0604020202020204" pitchFamily="34" charset="0"/>
              </a:rPr>
              <a:t>– 2021 (Semana 37)</a:t>
            </a:r>
            <a:endParaRPr lang="es-CO" sz="1100" dirty="0">
              <a:latin typeface="Arial" panose="020B0604020202020204" pitchFamily="34" charset="0"/>
              <a:cs typeface="Arial" panose="020B0604020202020204" pitchFamily="34" charset="0"/>
            </a:endParaRPr>
          </a:p>
        </p:txBody>
      </p:sp>
      <p:sp>
        <p:nvSpPr>
          <p:cNvPr id="10" name="Rectángulo 9"/>
          <p:cNvSpPr/>
          <p:nvPr/>
        </p:nvSpPr>
        <p:spPr>
          <a:xfrm>
            <a:off x="6227544" y="5204344"/>
            <a:ext cx="4597670" cy="600164"/>
          </a:xfrm>
          <a:prstGeom prst="rect">
            <a:avLst/>
          </a:prstGeom>
        </p:spPr>
        <p:txBody>
          <a:bodyPr wrap="square">
            <a:spAutoFit/>
          </a:bodyPr>
          <a:lstStyle/>
          <a:p>
            <a:r>
              <a:rPr lang="es-ES" sz="1100" dirty="0">
                <a:latin typeface="Arial" panose="020B0604020202020204" pitchFamily="34" charset="0"/>
                <a:cs typeface="Arial" panose="020B0604020202020204" pitchFamily="34" charset="0"/>
              </a:rPr>
              <a:t>Distribución de casos de Sífilis </a:t>
            </a:r>
            <a:r>
              <a:rPr lang="es-ES" sz="1100" dirty="0" smtClean="0">
                <a:latin typeface="Arial" panose="020B0604020202020204" pitchFamily="34" charset="0"/>
                <a:cs typeface="Arial" panose="020B0604020202020204" pitchFamily="34" charset="0"/>
              </a:rPr>
              <a:t>congénita </a:t>
            </a:r>
            <a:r>
              <a:rPr lang="es-ES" sz="1100" dirty="0">
                <a:latin typeface="Arial" panose="020B0604020202020204" pitchFamily="34" charset="0"/>
                <a:cs typeface="Arial" panose="020B0604020202020204" pitchFamily="34" charset="0"/>
              </a:rPr>
              <a:t>notificados </a:t>
            </a:r>
            <a:r>
              <a:rPr lang="es-ES" sz="1100" dirty="0" smtClean="0">
                <a:latin typeface="Arial" panose="020B0604020202020204" pitchFamily="34" charset="0"/>
                <a:cs typeface="Arial" panose="020B0604020202020204" pitchFamily="34" charset="0"/>
              </a:rPr>
              <a:t>con </a:t>
            </a:r>
            <a:r>
              <a:rPr lang="es-CO" sz="1100" dirty="0" smtClean="0">
                <a:latin typeface="Arial" panose="020B0604020202020204" pitchFamily="34" charset="0"/>
                <a:cs typeface="Arial" panose="020B0604020202020204" pitchFamily="34" charset="0"/>
              </a:rPr>
              <a:t>Penicilina </a:t>
            </a:r>
            <a:r>
              <a:rPr lang="es-CO" sz="1100" dirty="0" err="1">
                <a:latin typeface="Arial" panose="020B0604020202020204" pitchFamily="34" charset="0"/>
                <a:cs typeface="Arial" panose="020B0604020202020204" pitchFamily="34" charset="0"/>
              </a:rPr>
              <a:t>benzatínica</a:t>
            </a:r>
            <a:r>
              <a:rPr lang="es-CO" sz="1100" dirty="0">
                <a:latin typeface="Arial" panose="020B0604020202020204" pitchFamily="34" charset="0"/>
                <a:cs typeface="Arial" panose="020B0604020202020204" pitchFamily="34" charset="0"/>
              </a:rPr>
              <a:t> - número de Dosis recibidas antes del </a:t>
            </a:r>
            <a:r>
              <a:rPr lang="es-CO" sz="1100" dirty="0" smtClean="0">
                <a:latin typeface="Arial" panose="020B0604020202020204" pitchFamily="34" charset="0"/>
                <a:cs typeface="Arial" panose="020B0604020202020204" pitchFamily="34" charset="0"/>
              </a:rPr>
              <a:t>parto</a:t>
            </a:r>
            <a:r>
              <a:rPr lang="es-ES" sz="1100" dirty="0" smtClean="0">
                <a:latin typeface="Arial" panose="020B0604020202020204" pitchFamily="34" charset="0"/>
                <a:cs typeface="Arial" panose="020B0604020202020204" pitchFamily="34" charset="0"/>
              </a:rPr>
              <a:t>, </a:t>
            </a:r>
            <a:r>
              <a:rPr lang="es-ES" sz="1100" dirty="0">
                <a:latin typeface="Arial" panose="020B0604020202020204" pitchFamily="34" charset="0"/>
                <a:cs typeface="Arial" panose="020B0604020202020204" pitchFamily="34" charset="0"/>
              </a:rPr>
              <a:t>residencia en Itagüí. </a:t>
            </a:r>
            <a:r>
              <a:rPr lang="es-ES" sz="1100" dirty="0">
                <a:latin typeface="Arial" panose="020B0604020202020204" pitchFamily="34" charset="0"/>
                <a:cs typeface="Arial" panose="020B0604020202020204" pitchFamily="34" charset="0"/>
              </a:rPr>
              <a:t>Sivigila Año </a:t>
            </a:r>
            <a:r>
              <a:rPr lang="es-ES" sz="1100" dirty="0">
                <a:latin typeface="Arial" panose="020B0604020202020204" pitchFamily="34" charset="0"/>
                <a:cs typeface="Arial" panose="020B0604020202020204" pitchFamily="34" charset="0"/>
              </a:rPr>
              <a:t>2019 </a:t>
            </a:r>
            <a:r>
              <a:rPr lang="es-ES" sz="1100" dirty="0">
                <a:latin typeface="Arial" panose="020B0604020202020204" pitchFamily="34" charset="0"/>
                <a:cs typeface="Arial" panose="020B0604020202020204" pitchFamily="34" charset="0"/>
              </a:rPr>
              <a:t>– 2021 (</a:t>
            </a:r>
            <a:r>
              <a:rPr lang="es-ES" sz="1100" dirty="0">
                <a:latin typeface="Arial" panose="020B0604020202020204" pitchFamily="34" charset="0"/>
                <a:cs typeface="Arial" panose="020B0604020202020204" pitchFamily="34" charset="0"/>
              </a:rPr>
              <a:t>Semana </a:t>
            </a:r>
            <a:r>
              <a:rPr lang="es-ES" sz="1100" dirty="0">
                <a:latin typeface="Arial" panose="020B0604020202020204" pitchFamily="34" charset="0"/>
                <a:cs typeface="Arial" panose="020B0604020202020204" pitchFamily="34" charset="0"/>
              </a:rPr>
              <a:t>37)</a:t>
            </a:r>
            <a:endParaRPr lang="es-CO" sz="1100" dirty="0">
              <a:latin typeface="Arial" panose="020B0604020202020204" pitchFamily="34" charset="0"/>
              <a:cs typeface="Arial" panose="020B0604020202020204" pitchFamily="34" charset="0"/>
            </a:endParaRPr>
          </a:p>
        </p:txBody>
      </p:sp>
      <p:graphicFrame>
        <p:nvGraphicFramePr>
          <p:cNvPr id="11" name="Gráfico 10"/>
          <p:cNvGraphicFramePr>
            <a:graphicFrameLocks/>
          </p:cNvGraphicFramePr>
          <p:nvPr>
            <p:extLst>
              <p:ext uri="{D42A27DB-BD31-4B8C-83A1-F6EECF244321}">
                <p14:modId xmlns:p14="http://schemas.microsoft.com/office/powerpoint/2010/main" val="1703425477"/>
              </p:ext>
            </p:extLst>
          </p:nvPr>
        </p:nvGraphicFramePr>
        <p:xfrm>
          <a:off x="643288" y="234615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p:cNvGraphicFramePr>
            <a:graphicFrameLocks/>
          </p:cNvGraphicFramePr>
          <p:nvPr>
            <p:extLst>
              <p:ext uri="{D42A27DB-BD31-4B8C-83A1-F6EECF244321}">
                <p14:modId xmlns:p14="http://schemas.microsoft.com/office/powerpoint/2010/main" val="1332617526"/>
              </p:ext>
            </p:extLst>
          </p:nvPr>
        </p:nvGraphicFramePr>
        <p:xfrm>
          <a:off x="6121665" y="2336532"/>
          <a:ext cx="5255395" cy="27263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9907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530605" y="1206427"/>
            <a:ext cx="3393879"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a:t>
            </a: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Congénita</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9" name="Rectángulo 8"/>
          <p:cNvSpPr/>
          <p:nvPr/>
        </p:nvSpPr>
        <p:spPr>
          <a:xfrm>
            <a:off x="802104" y="5204344"/>
            <a:ext cx="4597670" cy="600164"/>
          </a:xfrm>
          <a:prstGeom prst="rect">
            <a:avLst/>
          </a:prstGeom>
        </p:spPr>
        <p:txBody>
          <a:bodyPr wrap="square">
            <a:spAutoFit/>
          </a:bodyPr>
          <a:lstStyle/>
          <a:p>
            <a:r>
              <a:rPr lang="es-ES" sz="1100" dirty="0">
                <a:latin typeface="Arial" panose="020B0604020202020204" pitchFamily="34" charset="0"/>
                <a:cs typeface="Arial" panose="020B0604020202020204" pitchFamily="34" charset="0"/>
              </a:rPr>
              <a:t>Distribución de casos de Sífilis congénita notificados </a:t>
            </a:r>
            <a:r>
              <a:rPr lang="es-ES" sz="1100" dirty="0" smtClean="0">
                <a:latin typeface="Arial" panose="020B0604020202020204" pitchFamily="34" charset="0"/>
                <a:cs typeface="Arial" panose="020B0604020202020204" pitchFamily="34" charset="0"/>
              </a:rPr>
              <a:t>y resultado de la gestación</a:t>
            </a:r>
            <a:r>
              <a:rPr lang="es-CO" sz="1100" dirty="0" smtClean="0">
                <a:latin typeface="Arial" panose="020B0604020202020204" pitchFamily="34" charset="0"/>
                <a:cs typeface="Arial" panose="020B0604020202020204" pitchFamily="34" charset="0"/>
              </a:rPr>
              <a:t>n</a:t>
            </a:r>
            <a:r>
              <a:rPr lang="es-ES" sz="1100" dirty="0" smtClean="0">
                <a:latin typeface="Arial" panose="020B0604020202020204" pitchFamily="34" charset="0"/>
                <a:cs typeface="Arial" panose="020B0604020202020204" pitchFamily="34" charset="0"/>
              </a:rPr>
              <a:t>, </a:t>
            </a:r>
            <a:r>
              <a:rPr lang="es-ES" sz="1100" dirty="0">
                <a:latin typeface="Arial" panose="020B0604020202020204" pitchFamily="34" charset="0"/>
                <a:cs typeface="Arial" panose="020B0604020202020204" pitchFamily="34" charset="0"/>
              </a:rPr>
              <a:t>residencia en Itagüí. Sivigila Año </a:t>
            </a:r>
            <a:r>
              <a:rPr lang="es-ES" sz="1100" dirty="0" smtClean="0">
                <a:latin typeface="Arial" panose="020B0604020202020204" pitchFamily="34" charset="0"/>
                <a:cs typeface="Arial" panose="020B0604020202020204" pitchFamily="34" charset="0"/>
              </a:rPr>
              <a:t>2019 </a:t>
            </a:r>
            <a:r>
              <a:rPr lang="es-ES" sz="1100" dirty="0">
                <a:latin typeface="Arial" panose="020B0604020202020204" pitchFamily="34" charset="0"/>
                <a:cs typeface="Arial" panose="020B0604020202020204" pitchFamily="34" charset="0"/>
              </a:rPr>
              <a:t>– 2021 (Semana 37)</a:t>
            </a:r>
            <a:endParaRPr lang="es-CO" sz="1100" dirty="0">
              <a:latin typeface="Arial" panose="020B0604020202020204" pitchFamily="34" charset="0"/>
              <a:cs typeface="Arial" panose="020B0604020202020204" pitchFamily="34" charset="0"/>
            </a:endParaRPr>
          </a:p>
        </p:txBody>
      </p:sp>
      <p:sp>
        <p:nvSpPr>
          <p:cNvPr id="10" name="Rectángulo 9"/>
          <p:cNvSpPr/>
          <p:nvPr/>
        </p:nvSpPr>
        <p:spPr>
          <a:xfrm>
            <a:off x="6227544" y="5204344"/>
            <a:ext cx="4597670" cy="600164"/>
          </a:xfrm>
          <a:prstGeom prst="rect">
            <a:avLst/>
          </a:prstGeom>
        </p:spPr>
        <p:txBody>
          <a:bodyPr wrap="square">
            <a:spAutoFit/>
          </a:bodyPr>
          <a:lstStyle/>
          <a:p>
            <a:r>
              <a:rPr lang="es-ES" sz="1100" dirty="0">
                <a:latin typeface="Arial" panose="020B0604020202020204" pitchFamily="34" charset="0"/>
                <a:cs typeface="Arial" panose="020B0604020202020204" pitchFamily="34" charset="0"/>
              </a:rPr>
              <a:t>Distribución de casos de Sífilis </a:t>
            </a:r>
            <a:r>
              <a:rPr lang="es-ES" sz="1100" dirty="0" smtClean="0">
                <a:latin typeface="Arial" panose="020B0604020202020204" pitchFamily="34" charset="0"/>
                <a:cs typeface="Arial" panose="020B0604020202020204" pitchFamily="34" charset="0"/>
              </a:rPr>
              <a:t>congénita notificados por tratamiento de contactos, </a:t>
            </a:r>
            <a:r>
              <a:rPr lang="es-ES" sz="1100" dirty="0">
                <a:latin typeface="Arial" panose="020B0604020202020204" pitchFamily="34" charset="0"/>
                <a:cs typeface="Arial" panose="020B0604020202020204" pitchFamily="34" charset="0"/>
              </a:rPr>
              <a:t>residencia en Itagüí. </a:t>
            </a:r>
            <a:r>
              <a:rPr lang="es-ES" sz="1100" dirty="0">
                <a:latin typeface="Arial" panose="020B0604020202020204" pitchFamily="34" charset="0"/>
                <a:cs typeface="Arial" panose="020B0604020202020204" pitchFamily="34" charset="0"/>
              </a:rPr>
              <a:t>Sivigila Año </a:t>
            </a:r>
            <a:r>
              <a:rPr lang="es-ES" sz="1100" dirty="0">
                <a:latin typeface="Arial" panose="020B0604020202020204" pitchFamily="34" charset="0"/>
                <a:cs typeface="Arial" panose="020B0604020202020204" pitchFamily="34" charset="0"/>
              </a:rPr>
              <a:t>2019 </a:t>
            </a:r>
            <a:r>
              <a:rPr lang="es-ES" sz="1100" dirty="0">
                <a:latin typeface="Arial" panose="020B0604020202020204" pitchFamily="34" charset="0"/>
                <a:cs typeface="Arial" panose="020B0604020202020204" pitchFamily="34" charset="0"/>
              </a:rPr>
              <a:t>– 2021 (</a:t>
            </a:r>
            <a:r>
              <a:rPr lang="es-ES" sz="1100" dirty="0">
                <a:latin typeface="Arial" panose="020B0604020202020204" pitchFamily="34" charset="0"/>
                <a:cs typeface="Arial" panose="020B0604020202020204" pitchFamily="34" charset="0"/>
              </a:rPr>
              <a:t>Semana </a:t>
            </a:r>
            <a:r>
              <a:rPr lang="es-ES" sz="1100" dirty="0">
                <a:latin typeface="Arial" panose="020B0604020202020204" pitchFamily="34" charset="0"/>
                <a:cs typeface="Arial" panose="020B0604020202020204" pitchFamily="34" charset="0"/>
              </a:rPr>
              <a:t>37)</a:t>
            </a:r>
            <a:endParaRPr lang="es-CO" sz="1100" dirty="0">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833211404"/>
              </p:ext>
            </p:extLst>
          </p:nvPr>
        </p:nvGraphicFramePr>
        <p:xfrm>
          <a:off x="989798"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áfico 12"/>
          <p:cNvGraphicFramePr>
            <a:graphicFrameLocks/>
          </p:cNvGraphicFramePr>
          <p:nvPr>
            <p:extLst>
              <p:ext uri="{D42A27DB-BD31-4B8C-83A1-F6EECF244321}">
                <p14:modId xmlns:p14="http://schemas.microsoft.com/office/powerpoint/2010/main" val="3412898213"/>
              </p:ext>
            </p:extLst>
          </p:nvPr>
        </p:nvGraphicFramePr>
        <p:xfrm>
          <a:off x="6081562" y="2172903"/>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4660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03131" y="446031"/>
            <a:ext cx="5966698" cy="584775"/>
          </a:xfrm>
          <a:prstGeom prst="rect">
            <a:avLst/>
          </a:prstGeom>
        </p:spPr>
        <p:txBody>
          <a:bodyPr wrap="none">
            <a:spAutoFit/>
          </a:bodyPr>
          <a:lstStyle/>
          <a:p>
            <a:pPr algn="ct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Responsabilidades de las IPS</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2" name="Rectángulo 1"/>
          <p:cNvSpPr/>
          <p:nvPr/>
        </p:nvSpPr>
        <p:spPr>
          <a:xfrm>
            <a:off x="583933" y="1589072"/>
            <a:ext cx="10947132" cy="4455066"/>
          </a:xfrm>
          <a:prstGeom prst="rect">
            <a:avLst/>
          </a:prstGeom>
        </p:spPr>
        <p:txBody>
          <a:bodyPr wrap="square">
            <a:spAutoFit/>
          </a:bodyPr>
          <a:lstStyle/>
          <a:p>
            <a:pPr marL="171450" indent="-171450" algn="just">
              <a:buFont typeface="Arial" panose="020B0604020202020204" pitchFamily="34" charset="0"/>
              <a:buChar char="•"/>
            </a:pPr>
            <a:r>
              <a:rPr lang="es-ES" sz="1050" dirty="0">
                <a:latin typeface="Arial" panose="020B0604020202020204" pitchFamily="34" charset="0"/>
                <a:cs typeface="Arial" panose="020B0604020202020204" pitchFamily="34" charset="0"/>
              </a:rPr>
              <a:t>El médico tratante debe diligenciar la historia clínica completa, especificando los antecedentes maternos, haciendo énfasis en antecedentes relacionados con infecciones de trasmisión sexual y con aplicaciones previas de penicilina y reacción luego de su aplicación, además de historia personal de reacciones graves de hipersensibilidad, las fechas y resultados de laboratorio (pruebas </a:t>
            </a:r>
            <a:r>
              <a:rPr lang="es-ES" sz="1050" dirty="0" err="1">
                <a:latin typeface="Arial" panose="020B0604020202020204" pitchFamily="34" charset="0"/>
                <a:cs typeface="Arial" panose="020B0604020202020204" pitchFamily="34" charset="0"/>
              </a:rPr>
              <a:t>treponémicas</a:t>
            </a:r>
            <a:r>
              <a:rPr lang="es-ES" sz="1050" dirty="0">
                <a:latin typeface="Arial" panose="020B0604020202020204" pitchFamily="34" charset="0"/>
                <a:cs typeface="Arial" panose="020B0604020202020204" pitchFamily="34" charset="0"/>
              </a:rPr>
              <a:t> y no </a:t>
            </a:r>
            <a:r>
              <a:rPr lang="es-ES" sz="1050" dirty="0" err="1">
                <a:latin typeface="Arial" panose="020B0604020202020204" pitchFamily="34" charset="0"/>
                <a:cs typeface="Arial" panose="020B0604020202020204" pitchFamily="34" charset="0"/>
              </a:rPr>
              <a:t>treponémicas</a:t>
            </a:r>
            <a:r>
              <a:rPr lang="es-ES" sz="1050" dirty="0">
                <a:latin typeface="Arial" panose="020B0604020202020204" pitchFamily="34" charset="0"/>
                <a:cs typeface="Arial" panose="020B0604020202020204" pitchFamily="34" charset="0"/>
              </a:rPr>
              <a:t>), las fechas de aplicación de tratamiento y el tratamiento de los contactos</a:t>
            </a:r>
            <a:r>
              <a:rPr lang="es-ES" sz="1050" dirty="0" smtClean="0">
                <a:latin typeface="Arial" panose="020B0604020202020204" pitchFamily="34" charset="0"/>
                <a:cs typeface="Arial" panose="020B0604020202020204" pitchFamily="34" charset="0"/>
              </a:rPr>
              <a:t>.</a:t>
            </a:r>
          </a:p>
          <a:p>
            <a:pPr algn="just"/>
            <a:r>
              <a:rPr lang="es-ES" sz="1050" dirty="0">
                <a:latin typeface="Arial" panose="020B0604020202020204" pitchFamily="34" charset="0"/>
                <a:cs typeface="Arial" panose="020B0604020202020204" pitchFamily="34" charset="0"/>
              </a:rPr>
              <a:t>Proveer preservativos a las gestantes para la prevención de ITS. </a:t>
            </a:r>
            <a:endParaRPr lang="es-ES" sz="1050" dirty="0" smtClean="0">
              <a:latin typeface="Arial" panose="020B0604020202020204" pitchFamily="34" charset="0"/>
              <a:cs typeface="Arial" panose="020B0604020202020204" pitchFamily="34" charset="0"/>
            </a:endParaRPr>
          </a:p>
          <a:p>
            <a:pPr algn="just"/>
            <a:endParaRPr lang="es-ES" sz="1050" dirty="0">
              <a:latin typeface="Arial" panose="020B0604020202020204" pitchFamily="34" charset="0"/>
              <a:cs typeface="Arial" panose="020B0604020202020204" pitchFamily="34" charset="0"/>
            </a:endParaRPr>
          </a:p>
          <a:p>
            <a:pPr algn="just"/>
            <a:r>
              <a:rPr lang="es-ES" sz="1050" dirty="0" smtClean="0">
                <a:latin typeface="Arial" panose="020B0604020202020204" pitchFamily="34" charset="0"/>
                <a:cs typeface="Arial" panose="020B0604020202020204" pitchFamily="34" charset="0"/>
              </a:rPr>
              <a:t>• </a:t>
            </a:r>
            <a:r>
              <a:rPr lang="es-ES" sz="1050" dirty="0">
                <a:latin typeface="Arial" panose="020B0604020202020204" pitchFamily="34" charset="0"/>
                <a:cs typeface="Arial" panose="020B0604020202020204" pitchFamily="34" charset="0"/>
              </a:rPr>
              <a:t>El médico tratante está en la obligación de diligenciar las fichas de notificación en su totalidad, con letra clara, legible y enviarlas al área de epidemiología de la institución para seguir el flujo de la notificación. Es importante tener en cuenta que el evento cuenta con ficha cara A o de datos básicos, y cara B o de datos complementarios. </a:t>
            </a:r>
            <a:endParaRPr lang="es-ES" sz="1050" dirty="0" smtClean="0">
              <a:latin typeface="Arial" panose="020B0604020202020204" pitchFamily="34" charset="0"/>
              <a:cs typeface="Arial" panose="020B0604020202020204" pitchFamily="34" charset="0"/>
            </a:endParaRPr>
          </a:p>
          <a:p>
            <a:pPr algn="just"/>
            <a:endParaRPr lang="es-ES" sz="1050" dirty="0">
              <a:latin typeface="Arial" panose="020B0604020202020204" pitchFamily="34" charset="0"/>
              <a:cs typeface="Arial" panose="020B0604020202020204" pitchFamily="34" charset="0"/>
            </a:endParaRPr>
          </a:p>
          <a:p>
            <a:pPr algn="just"/>
            <a:r>
              <a:rPr lang="es-ES" sz="1050" dirty="0" smtClean="0">
                <a:latin typeface="Arial" panose="020B0604020202020204" pitchFamily="34" charset="0"/>
                <a:cs typeface="Arial" panose="020B0604020202020204" pitchFamily="34" charset="0"/>
              </a:rPr>
              <a:t>• </a:t>
            </a:r>
            <a:r>
              <a:rPr lang="es-ES" sz="1050" dirty="0">
                <a:latin typeface="Arial" panose="020B0604020202020204" pitchFamily="34" charset="0"/>
                <a:cs typeface="Arial" panose="020B0604020202020204" pitchFamily="34" charset="0"/>
              </a:rPr>
              <a:t>El profesional de la salud está en la obligación de iniciar el tratamiento inmediatamente e informar a la paciente sobre la enfermedad, las recomendaciones, cuidados y la necesidad de continuar el tratamiento y el seguimiento con los exámenes de laboratorio. </a:t>
            </a:r>
            <a:endParaRPr lang="es-ES" sz="1050" dirty="0" smtClean="0">
              <a:latin typeface="Arial" panose="020B0604020202020204" pitchFamily="34" charset="0"/>
              <a:cs typeface="Arial" panose="020B0604020202020204" pitchFamily="34" charset="0"/>
            </a:endParaRPr>
          </a:p>
          <a:p>
            <a:pPr algn="just"/>
            <a:endParaRPr lang="es-ES" sz="1050" dirty="0">
              <a:latin typeface="Arial" panose="020B0604020202020204" pitchFamily="34" charset="0"/>
              <a:cs typeface="Arial" panose="020B0604020202020204" pitchFamily="34" charset="0"/>
            </a:endParaRPr>
          </a:p>
          <a:p>
            <a:pPr algn="just"/>
            <a:r>
              <a:rPr lang="es-ES" sz="1050" dirty="0" smtClean="0">
                <a:latin typeface="Arial" panose="020B0604020202020204" pitchFamily="34" charset="0"/>
                <a:cs typeface="Arial" panose="020B0604020202020204" pitchFamily="34" charset="0"/>
              </a:rPr>
              <a:t>• </a:t>
            </a:r>
            <a:r>
              <a:rPr lang="es-ES" sz="1050" dirty="0">
                <a:latin typeface="Arial" panose="020B0604020202020204" pitchFamily="34" charset="0"/>
                <a:cs typeface="Arial" panose="020B0604020202020204" pitchFamily="34" charset="0"/>
              </a:rPr>
              <a:t>El laboratorio clínico debe tomar y procesar las muestras de suero para pruebas no </a:t>
            </a:r>
            <a:r>
              <a:rPr lang="es-ES" sz="1050" dirty="0" err="1">
                <a:latin typeface="Arial" panose="020B0604020202020204" pitchFamily="34" charset="0"/>
                <a:cs typeface="Arial" panose="020B0604020202020204" pitchFamily="34" charset="0"/>
              </a:rPr>
              <a:t>treponémicas</a:t>
            </a:r>
            <a:r>
              <a:rPr lang="es-ES" sz="1050" dirty="0">
                <a:latin typeface="Arial" panose="020B0604020202020204" pitchFamily="34" charset="0"/>
                <a:cs typeface="Arial" panose="020B0604020202020204" pitchFamily="34" charset="0"/>
              </a:rPr>
              <a:t>, e informar el resultado al médico tratante y al área de vigilancia epidemiológica de la institución. Las pruebas </a:t>
            </a:r>
            <a:r>
              <a:rPr lang="es-ES" sz="1050" dirty="0" err="1">
                <a:latin typeface="Arial" panose="020B0604020202020204" pitchFamily="34" charset="0"/>
                <a:cs typeface="Arial" panose="020B0604020202020204" pitchFamily="34" charset="0"/>
              </a:rPr>
              <a:t>treponémicas</a:t>
            </a:r>
            <a:r>
              <a:rPr lang="es-ES" sz="1050" dirty="0">
                <a:latin typeface="Arial" panose="020B0604020202020204" pitchFamily="34" charset="0"/>
                <a:cs typeface="Arial" panose="020B0604020202020204" pitchFamily="34" charset="0"/>
              </a:rPr>
              <a:t> rápidas deben ser realizadas en el sitio de atención el mismo día de la consulta. Es importante informar de manera inmediata cualquier prueba para sífilis con resultado positivo en gestantes. </a:t>
            </a:r>
            <a:endParaRPr lang="es-ES" sz="1050" dirty="0" smtClean="0">
              <a:latin typeface="Arial" panose="020B0604020202020204" pitchFamily="34" charset="0"/>
              <a:cs typeface="Arial" panose="020B0604020202020204" pitchFamily="34" charset="0"/>
            </a:endParaRPr>
          </a:p>
          <a:p>
            <a:pPr algn="just"/>
            <a:endParaRPr lang="es-ES" sz="1050" dirty="0">
              <a:latin typeface="Arial" panose="020B0604020202020204" pitchFamily="34" charset="0"/>
              <a:cs typeface="Arial" panose="020B0604020202020204" pitchFamily="34" charset="0"/>
            </a:endParaRPr>
          </a:p>
          <a:p>
            <a:pPr algn="just"/>
            <a:r>
              <a:rPr lang="es-ES" sz="1050" dirty="0" smtClean="0">
                <a:latin typeface="Arial" panose="020B0604020202020204" pitchFamily="34" charset="0"/>
                <a:cs typeface="Arial" panose="020B0604020202020204" pitchFamily="34" charset="0"/>
              </a:rPr>
              <a:t>• </a:t>
            </a:r>
            <a:r>
              <a:rPr lang="es-ES" sz="1050" dirty="0">
                <a:latin typeface="Arial" panose="020B0604020202020204" pitchFamily="34" charset="0"/>
                <a:cs typeface="Arial" panose="020B0604020202020204" pitchFamily="34" charset="0"/>
              </a:rPr>
              <a:t>El laboratorio clínico debe participar en el control de calidad indirecto con el Laboratorio de Salud pública Departamental (LSPD) y enviar informes mensuales al LSPD. </a:t>
            </a:r>
            <a:endParaRPr lang="es-ES" sz="1050" dirty="0" smtClean="0">
              <a:latin typeface="Arial" panose="020B0604020202020204" pitchFamily="34" charset="0"/>
              <a:cs typeface="Arial" panose="020B0604020202020204" pitchFamily="34" charset="0"/>
            </a:endParaRPr>
          </a:p>
          <a:p>
            <a:pPr algn="just"/>
            <a:endParaRPr lang="es-ES" sz="1050" dirty="0">
              <a:latin typeface="Arial" panose="020B0604020202020204" pitchFamily="34" charset="0"/>
              <a:cs typeface="Arial" panose="020B0604020202020204" pitchFamily="34" charset="0"/>
            </a:endParaRPr>
          </a:p>
          <a:p>
            <a:pPr algn="just"/>
            <a:r>
              <a:rPr lang="es-ES" sz="1050" dirty="0" smtClean="0">
                <a:latin typeface="Arial" panose="020B0604020202020204" pitchFamily="34" charset="0"/>
                <a:cs typeface="Arial" panose="020B0604020202020204" pitchFamily="34" charset="0"/>
              </a:rPr>
              <a:t>• </a:t>
            </a:r>
            <a:r>
              <a:rPr lang="es-ES" sz="1050" dirty="0">
                <a:latin typeface="Arial" panose="020B0604020202020204" pitchFamily="34" charset="0"/>
                <a:cs typeface="Arial" panose="020B0604020202020204" pitchFamily="34" charset="0"/>
              </a:rPr>
              <a:t>Realizar las pruebas diagnósticas necesarias para la confirmación del caso. </a:t>
            </a:r>
            <a:endParaRPr lang="es-ES" sz="1050" dirty="0" smtClean="0">
              <a:latin typeface="Arial" panose="020B0604020202020204" pitchFamily="34" charset="0"/>
              <a:cs typeface="Arial" panose="020B0604020202020204" pitchFamily="34" charset="0"/>
            </a:endParaRPr>
          </a:p>
          <a:p>
            <a:pPr algn="just"/>
            <a:endParaRPr lang="es-ES" sz="1050" dirty="0">
              <a:latin typeface="Arial" panose="020B0604020202020204" pitchFamily="34" charset="0"/>
              <a:cs typeface="Arial" panose="020B0604020202020204" pitchFamily="34" charset="0"/>
            </a:endParaRPr>
          </a:p>
          <a:p>
            <a:pPr algn="just"/>
            <a:r>
              <a:rPr lang="es-ES" sz="1050" dirty="0" smtClean="0">
                <a:latin typeface="Arial" panose="020B0604020202020204" pitchFamily="34" charset="0"/>
                <a:cs typeface="Arial" panose="020B0604020202020204" pitchFamily="34" charset="0"/>
              </a:rPr>
              <a:t>• </a:t>
            </a:r>
            <a:r>
              <a:rPr lang="es-ES" sz="1050" dirty="0">
                <a:latin typeface="Arial" panose="020B0604020202020204" pitchFamily="34" charset="0"/>
                <a:cs typeface="Arial" panose="020B0604020202020204" pitchFamily="34" charset="0"/>
              </a:rPr>
              <a:t>Si la IPS está caracterizada en el Sistema Nacional de Vigilancia (Sivigila) como Unidad Primaria Generadora de datos, se deben notificar todos los casos semanalmente y realizar los ajustes pertinentes dentro de las cuatro semanas siguientes a la notificación inicial garantizando la calidad del dato. Si no está caracterizada, debe enviar semanalmente a la unidad notificadora municipal las fichas de notificación para realizar el proceso, según el flujo de información establecido. </a:t>
            </a:r>
            <a:endParaRPr lang="es-ES" sz="1050" dirty="0" smtClean="0">
              <a:latin typeface="Arial" panose="020B0604020202020204" pitchFamily="34" charset="0"/>
              <a:cs typeface="Arial" panose="020B0604020202020204" pitchFamily="34" charset="0"/>
            </a:endParaRPr>
          </a:p>
          <a:p>
            <a:pPr algn="just"/>
            <a:endParaRPr lang="es-ES" sz="1050" dirty="0">
              <a:latin typeface="Arial" panose="020B0604020202020204" pitchFamily="34" charset="0"/>
              <a:cs typeface="Arial" panose="020B0604020202020204" pitchFamily="34" charset="0"/>
            </a:endParaRPr>
          </a:p>
          <a:p>
            <a:pPr algn="just"/>
            <a:r>
              <a:rPr lang="es-ES" sz="1050" dirty="0" smtClean="0">
                <a:latin typeface="Arial" panose="020B0604020202020204" pitchFamily="34" charset="0"/>
                <a:cs typeface="Arial" panose="020B0604020202020204" pitchFamily="34" charset="0"/>
              </a:rPr>
              <a:t>• </a:t>
            </a:r>
            <a:r>
              <a:rPr lang="es-ES" sz="1050" dirty="0">
                <a:latin typeface="Arial" panose="020B0604020202020204" pitchFamily="34" charset="0"/>
                <a:cs typeface="Arial" panose="020B0604020202020204" pitchFamily="34" charset="0"/>
              </a:rPr>
              <a:t>La IPS debe notificar a las madres de casos de sífilis congénita que no hayan sido notificadas antes como sífilis gestacional. </a:t>
            </a:r>
            <a:endParaRPr lang="es-ES" sz="1050" dirty="0" smtClean="0">
              <a:latin typeface="Arial" panose="020B0604020202020204" pitchFamily="34" charset="0"/>
              <a:cs typeface="Arial" panose="020B0604020202020204" pitchFamily="34" charset="0"/>
            </a:endParaRPr>
          </a:p>
          <a:p>
            <a:pPr algn="just"/>
            <a:endParaRPr lang="es-ES" sz="1050" dirty="0">
              <a:latin typeface="Arial" panose="020B0604020202020204" pitchFamily="34" charset="0"/>
              <a:cs typeface="Arial" panose="020B0604020202020204" pitchFamily="34" charset="0"/>
            </a:endParaRPr>
          </a:p>
          <a:p>
            <a:pPr algn="just"/>
            <a:r>
              <a:rPr lang="es-ES" sz="1050" dirty="0" smtClean="0">
                <a:latin typeface="Arial" panose="020B0604020202020204" pitchFamily="34" charset="0"/>
                <a:cs typeface="Arial" panose="020B0604020202020204" pitchFamily="34" charset="0"/>
              </a:rPr>
              <a:t>• </a:t>
            </a:r>
            <a:r>
              <a:rPr lang="es-ES" sz="1050" dirty="0">
                <a:latin typeface="Arial" panose="020B0604020202020204" pitchFamily="34" charset="0"/>
                <a:cs typeface="Arial" panose="020B0604020202020204" pitchFamily="34" charset="0"/>
              </a:rPr>
              <a:t>Capacitar y actualizar permanentemente a los profesionales de la salud en el diagnóstico, tratamiento, seguimiento y vigilancia de la sífilis gestacional y congénita en su área de influencia</a:t>
            </a:r>
            <a:endParaRPr lang="es-CO"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47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a:xfrm>
            <a:off x="417439" y="2622338"/>
            <a:ext cx="5474353" cy="2784833"/>
          </a:xfrm>
        </p:spPr>
        <p:txBody>
          <a:bodyPr>
            <a:noAutofit/>
          </a:bodyPr>
          <a:lstStyle/>
          <a:p>
            <a:pPr algn="just">
              <a:lnSpc>
                <a:spcPct val="110000"/>
              </a:lnSpc>
              <a:spcBef>
                <a:spcPts val="0"/>
              </a:spcBef>
            </a:pPr>
            <a:r>
              <a:rPr lang="es-ES" sz="1600" dirty="0">
                <a:solidFill>
                  <a:schemeClr val="tx1"/>
                </a:solidFill>
                <a:latin typeface="Arial" panose="020B0604020202020204" pitchFamily="34" charset="0"/>
                <a:cs typeface="Arial" panose="020B0604020202020204" pitchFamily="34" charset="0"/>
              </a:rPr>
              <a:t>Las infecciones de transmisión sexual (ITS), entre las que se encuentra la sífilis, son consideradas como una de las principales causas de enfermedad en el mundo, con consecuencias económicas, sociales y sanitarias de gran repercusión en muchos países, principalmente en los que se encuentran en vía de desarrollo. Las complicaciones afectan principalmente a mujeres y niños, en el caso de la sífilis, se estima que dos terceras partes de los embarazos de gestantes infectadas resultan en sífilis congénita o aborto espontáneo</a:t>
            </a:r>
            <a:endParaRPr lang="es-CO" sz="1600" dirty="0">
              <a:solidFill>
                <a:schemeClr val="tx1"/>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2052" name="Picture 4" descr="Resultado de imagen para morbilidad materna extr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204" y="2287680"/>
            <a:ext cx="4605535" cy="34541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Rectángulo 5"/>
          <p:cNvSpPr/>
          <p:nvPr/>
        </p:nvSpPr>
        <p:spPr>
          <a:xfrm>
            <a:off x="2998647" y="1136402"/>
            <a:ext cx="6170279" cy="584775"/>
          </a:xfrm>
          <a:prstGeom prst="rect">
            <a:avLst/>
          </a:prstGeom>
        </p:spPr>
        <p:txBody>
          <a:bodyPr wrap="none">
            <a:spAutoFit/>
          </a:bodyPr>
          <a:lstStyle/>
          <a:p>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Gestacional y Congénita</a:t>
            </a:r>
            <a:endParaRPr lang="es-CO" sz="3200" dirty="0"/>
          </a:p>
        </p:txBody>
      </p:sp>
    </p:spTree>
    <p:extLst>
      <p:ext uri="{BB962C8B-B14F-4D97-AF65-F5344CB8AC3E}">
        <p14:creationId xmlns:p14="http://schemas.microsoft.com/office/powerpoint/2010/main" val="3629744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5"/>
            <a:ext cx="12195830" cy="6854057"/>
          </a:xfrm>
          <a:prstGeom prst="rect">
            <a:avLst/>
          </a:prstGeom>
        </p:spPr>
      </p:pic>
    </p:spTree>
    <p:extLst>
      <p:ext uri="{BB962C8B-B14F-4D97-AF65-F5344CB8AC3E}">
        <p14:creationId xmlns:p14="http://schemas.microsoft.com/office/powerpoint/2010/main" val="221954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a:xfrm>
            <a:off x="826135" y="2138007"/>
            <a:ext cx="5474353" cy="4719993"/>
          </a:xfrm>
        </p:spPr>
        <p:txBody>
          <a:bodyPr>
            <a:noAutofit/>
          </a:bodyPr>
          <a:lstStyle/>
          <a:p>
            <a:pPr algn="just">
              <a:lnSpc>
                <a:spcPct val="110000"/>
              </a:lnSpc>
              <a:spcBef>
                <a:spcPts val="0"/>
              </a:spcBef>
            </a:pPr>
            <a:r>
              <a:rPr lang="es-ES" sz="1600" b="1" dirty="0" smtClean="0">
                <a:solidFill>
                  <a:schemeClr val="tx1"/>
                </a:solidFill>
                <a:latin typeface="Arial" panose="020B0604020202020204" pitchFamily="34" charset="0"/>
                <a:cs typeface="Arial" panose="020B0604020202020204" pitchFamily="34" charset="0"/>
              </a:rPr>
              <a:t>Justificación </a:t>
            </a:r>
            <a:r>
              <a:rPr lang="es-ES" sz="1600" b="1" dirty="0">
                <a:solidFill>
                  <a:schemeClr val="tx1"/>
                </a:solidFill>
                <a:latin typeface="Arial" panose="020B0604020202020204" pitchFamily="34" charset="0"/>
                <a:cs typeface="Arial" panose="020B0604020202020204" pitchFamily="34" charset="0"/>
              </a:rPr>
              <a:t>para la vigilancia </a:t>
            </a:r>
            <a:endParaRPr lang="es-ES" sz="1600" b="1" dirty="0" smtClean="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endParaRPr lang="es-ES" sz="1600" dirty="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ES" sz="1600" dirty="0">
                <a:solidFill>
                  <a:schemeClr val="tx1"/>
                </a:solidFill>
                <a:latin typeface="Arial" panose="020B0604020202020204" pitchFamily="34" charset="0"/>
                <a:cs typeface="Arial" panose="020B0604020202020204" pitchFamily="34" charset="0"/>
              </a:rPr>
              <a:t>Entre las estrategias fundamentales para lograr reducir los casos de sífilis gestacional y alcanzar la eliminación de la sífilis congénita, están la optimización de la cobertura, de la calidad de la atención de los servicios de salud y el fortalecimiento de la detección y tratamiento de los casos de sífilis, apoyadas por el Programa y la Estrategia para la reducción de la transmisión perinatal de la sífilis congénita del Ministerio de Salud y Protección Social. Para lo anterior es fundamental el fortalecimiento de los procesos de atención y vigilancia de la sífilis en población general, en gestantes y de la sífilis congénita en el marco del plan de beneficios en salud</a:t>
            </a:r>
            <a:r>
              <a:rPr lang="es-ES" sz="1600" dirty="0" smtClean="0">
                <a:solidFill>
                  <a:schemeClr val="tx1"/>
                </a:solidFill>
                <a:latin typeface="Arial" panose="020B0604020202020204" pitchFamily="34" charset="0"/>
                <a:cs typeface="Arial" panose="020B0604020202020204" pitchFamily="34" charset="0"/>
              </a:rPr>
              <a:t>.	</a:t>
            </a:r>
            <a:endParaRPr lang="es-CO" sz="1600" dirty="0">
              <a:solidFill>
                <a:schemeClr val="tx1"/>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7" name="Imagen 6"/>
          <p:cNvPicPr>
            <a:picLocks noChangeAspect="1"/>
          </p:cNvPicPr>
          <p:nvPr/>
        </p:nvPicPr>
        <p:blipFill>
          <a:blip r:embed="rId3"/>
          <a:stretch>
            <a:fillRect/>
          </a:stretch>
        </p:blipFill>
        <p:spPr>
          <a:xfrm>
            <a:off x="6972700" y="2750419"/>
            <a:ext cx="4394735" cy="24720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ángulo 5"/>
          <p:cNvSpPr/>
          <p:nvPr/>
        </p:nvSpPr>
        <p:spPr>
          <a:xfrm>
            <a:off x="2999788" y="1136401"/>
            <a:ext cx="6170279" cy="584775"/>
          </a:xfrm>
          <a:prstGeom prst="rect">
            <a:avLst/>
          </a:prstGeom>
        </p:spPr>
        <p:txBody>
          <a:bodyPr wrap="none">
            <a:spAutoFit/>
          </a:bodyPr>
          <a:lstStyle/>
          <a:p>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Gestacional y Congénita</a:t>
            </a:r>
            <a:endParaRPr lang="es-CO" sz="3200" dirty="0"/>
          </a:p>
        </p:txBody>
      </p:sp>
    </p:spTree>
    <p:extLst>
      <p:ext uri="{BB962C8B-B14F-4D97-AF65-F5344CB8AC3E}">
        <p14:creationId xmlns:p14="http://schemas.microsoft.com/office/powerpoint/2010/main" val="1754055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2" y="812246"/>
            <a:ext cx="9584870" cy="914400"/>
          </a:xfrm>
        </p:spPr>
        <p:txBody>
          <a:bodyPr>
            <a:noAutofit/>
          </a:bodyPr>
          <a:lstStyle/>
          <a:p>
            <a:pPr algn="ct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Gestacional y Congénita</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3" name="Marcador de texto 2"/>
          <p:cNvSpPr>
            <a:spLocks noGrp="1"/>
          </p:cNvSpPr>
          <p:nvPr>
            <p:ph type="body" sz="quarter" idx="13"/>
          </p:nvPr>
        </p:nvSpPr>
        <p:spPr>
          <a:xfrm>
            <a:off x="575878" y="2138007"/>
            <a:ext cx="5474353" cy="4719993"/>
          </a:xfrm>
        </p:spPr>
        <p:txBody>
          <a:bodyPr>
            <a:noAutofit/>
          </a:bodyPr>
          <a:lstStyle/>
          <a:p>
            <a:pPr algn="just">
              <a:lnSpc>
                <a:spcPct val="110000"/>
              </a:lnSpc>
              <a:spcBef>
                <a:spcPts val="0"/>
              </a:spcBef>
            </a:pPr>
            <a:r>
              <a:rPr lang="es-ES" sz="1600" b="1" dirty="0" smtClean="0">
                <a:solidFill>
                  <a:schemeClr val="tx1"/>
                </a:solidFill>
                <a:latin typeface="Arial" panose="020B0604020202020204" pitchFamily="34" charset="0"/>
                <a:cs typeface="Arial" panose="020B0604020202020204" pitchFamily="34" charset="0"/>
              </a:rPr>
              <a:t>Usos </a:t>
            </a:r>
            <a:r>
              <a:rPr lang="es-ES" sz="1600" b="1" dirty="0">
                <a:solidFill>
                  <a:schemeClr val="tx1"/>
                </a:solidFill>
                <a:latin typeface="Arial" panose="020B0604020202020204" pitchFamily="34" charset="0"/>
                <a:cs typeface="Arial" panose="020B0604020202020204" pitchFamily="34" charset="0"/>
              </a:rPr>
              <a:t>y usuarios de la vigilancia del evento </a:t>
            </a:r>
            <a:endParaRPr lang="es-ES" sz="1600" b="1" dirty="0" smtClean="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endParaRPr lang="es-ES" sz="1600" b="1" dirty="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ES" sz="1600" dirty="0">
                <a:solidFill>
                  <a:schemeClr val="tx1"/>
                </a:solidFill>
                <a:latin typeface="Arial" panose="020B0604020202020204" pitchFamily="34" charset="0"/>
                <a:cs typeface="Arial" panose="020B0604020202020204" pitchFamily="34" charset="0"/>
              </a:rPr>
              <a:t>Caracterizar los eventos de sífilis gestacional y congénita, de acuerdo con los procesos establecidos para la notificación, recolección y análisis de los datos que permitan generar información oportuna, válida y confiable para orientar medidas de prevención y control de la enfermedad. Los usuarios de la información generada por el Instituto Nacional de Salud (INS) son entre otros, el Ministerio de Salud y Protección Social, las Entidades Administradoras de Planes de Beneficio (EAPB), las Direcciones departamentales, distritales y municipales de salud, las Instituciones Prestadoras de Servicios de Salud (IPS), la comunidad médica y la comunidad en general.</a:t>
            </a:r>
            <a:endParaRPr lang="es-CO" sz="1600" dirty="0">
              <a:solidFill>
                <a:schemeClr val="tx1"/>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4" name="Imagen 3"/>
          <p:cNvPicPr>
            <a:picLocks noChangeAspect="1"/>
          </p:cNvPicPr>
          <p:nvPr/>
        </p:nvPicPr>
        <p:blipFill>
          <a:blip r:embed="rId3"/>
          <a:stretch>
            <a:fillRect/>
          </a:stretch>
        </p:blipFill>
        <p:spPr>
          <a:xfrm>
            <a:off x="6624735" y="2206203"/>
            <a:ext cx="4876800" cy="3248025"/>
          </a:xfrm>
          <a:prstGeom prst="rect">
            <a:avLst/>
          </a:prstGeom>
        </p:spPr>
      </p:pic>
    </p:spTree>
    <p:extLst>
      <p:ext uri="{BB962C8B-B14F-4D97-AF65-F5344CB8AC3E}">
        <p14:creationId xmlns:p14="http://schemas.microsoft.com/office/powerpoint/2010/main" val="3838896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791508844"/>
              </p:ext>
            </p:extLst>
          </p:nvPr>
        </p:nvGraphicFramePr>
        <p:xfrm>
          <a:off x="4240788" y="2767914"/>
          <a:ext cx="3599091" cy="3420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5392083" y="5526452"/>
            <a:ext cx="2843212"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SIVIGILA</a:t>
            </a:r>
            <a:endParaRPr lang="es-CO" sz="2400" b="1" dirty="0">
              <a:latin typeface="Arial" panose="020B0604020202020204" pitchFamily="34" charset="0"/>
              <a:cs typeface="Arial" panose="020B0604020202020204" pitchFamily="34" charset="0"/>
            </a:endParaRPr>
          </a:p>
        </p:txBody>
      </p:sp>
      <p:sp>
        <p:nvSpPr>
          <p:cNvPr id="2" name="CuadroTexto 1"/>
          <p:cNvSpPr txBox="1"/>
          <p:nvPr/>
        </p:nvSpPr>
        <p:spPr>
          <a:xfrm>
            <a:off x="2416202" y="2114090"/>
            <a:ext cx="10173730" cy="369332"/>
          </a:xfrm>
          <a:prstGeom prst="rect">
            <a:avLst/>
          </a:prstGeom>
          <a:noFill/>
        </p:spPr>
        <p:txBody>
          <a:bodyPr wrap="square" rtlCol="0">
            <a:spAutoFit/>
          </a:bodyPr>
          <a:lstStyle/>
          <a:p>
            <a:r>
              <a:rPr lang="es-ES" dirty="0" smtClean="0">
                <a:latin typeface="Arial" panose="020B0604020202020204" pitchFamily="34" charset="0"/>
                <a:cs typeface="Arial" panose="020B0604020202020204" pitchFamily="34" charset="0"/>
              </a:rPr>
              <a:t>Se reporta en el Sistema de Vigilancia Epidemiológica SIVIGILA a </a:t>
            </a:r>
            <a:r>
              <a:rPr lang="es-ES" dirty="0" smtClean="0">
                <a:latin typeface="Arial" panose="020B0604020202020204" pitchFamily="34" charset="0"/>
                <a:cs typeface="Arial" panose="020B0604020202020204" pitchFamily="34" charset="0"/>
              </a:rPr>
              <a:t>través</a:t>
            </a:r>
            <a:endParaRPr lang="es-CO" dirty="0">
              <a:latin typeface="Arial" panose="020B0604020202020204" pitchFamily="34" charset="0"/>
              <a:cs typeface="Arial" panose="020B0604020202020204" pitchFamily="34" charset="0"/>
            </a:endParaRPr>
          </a:p>
        </p:txBody>
      </p:sp>
      <p:sp>
        <p:nvSpPr>
          <p:cNvPr id="8" name="Título 1"/>
          <p:cNvSpPr>
            <a:spLocks noGrp="1"/>
          </p:cNvSpPr>
          <p:nvPr>
            <p:ph type="ctrTitle"/>
          </p:nvPr>
        </p:nvSpPr>
        <p:spPr>
          <a:xfrm>
            <a:off x="1218386" y="1004751"/>
            <a:ext cx="9584870" cy="914400"/>
          </a:xfrm>
        </p:spPr>
        <p:txBody>
          <a:bodyPr>
            <a:noAutofit/>
          </a:bodyPr>
          <a:lstStyle/>
          <a:p>
            <a:pPr algn="ct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Gestacional y Congénita</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039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064382" y="812246"/>
            <a:ext cx="9584870" cy="9144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Gestacional</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10" name="Rectángulo 9"/>
          <p:cNvSpPr/>
          <p:nvPr/>
        </p:nvSpPr>
        <p:spPr>
          <a:xfrm>
            <a:off x="1064382" y="2218652"/>
            <a:ext cx="10090399" cy="3323987"/>
          </a:xfrm>
          <a:prstGeom prst="rect">
            <a:avLst/>
          </a:prstGeom>
        </p:spPr>
        <p:txBody>
          <a:bodyPr wrap="square">
            <a:spAutoFit/>
          </a:bodyPr>
          <a:lstStyle/>
          <a:p>
            <a:r>
              <a:rPr lang="es-ES" sz="1400" dirty="0">
                <a:latin typeface="Arial" panose="020B0604020202020204" pitchFamily="34" charset="0"/>
                <a:cs typeface="Arial" panose="020B0604020202020204" pitchFamily="34" charset="0"/>
              </a:rPr>
              <a:t>Toda mujer gestante, puérpera o con aborto en los últimos 40 días con o sin signos clínicos sugestivos de sífilis (como por ejemplo: úlcera genital, erupción cutánea, placas en palmas y plantas), con prueba </a:t>
            </a:r>
            <a:r>
              <a:rPr lang="es-ES" sz="1400" dirty="0" err="1">
                <a:latin typeface="Arial" panose="020B0604020202020204" pitchFamily="34" charset="0"/>
                <a:cs typeface="Arial" panose="020B0604020202020204" pitchFamily="34" charset="0"/>
              </a:rPr>
              <a:t>treponémica</a:t>
            </a:r>
            <a:r>
              <a:rPr lang="es-ES" sz="1400" dirty="0">
                <a:latin typeface="Arial" panose="020B0604020202020204" pitchFamily="34" charset="0"/>
                <a:cs typeface="Arial" panose="020B0604020202020204" pitchFamily="34" charset="0"/>
              </a:rPr>
              <a:t> rápida positiva acompañada de una prueba no </a:t>
            </a:r>
            <a:r>
              <a:rPr lang="es-ES" sz="1400" dirty="0" err="1">
                <a:latin typeface="Arial" panose="020B0604020202020204" pitchFamily="34" charset="0"/>
                <a:cs typeface="Arial" panose="020B0604020202020204" pitchFamily="34" charset="0"/>
              </a:rPr>
              <a:t>treponémica</a:t>
            </a:r>
            <a:r>
              <a:rPr lang="es-ES" sz="1400" dirty="0">
                <a:latin typeface="Arial" panose="020B0604020202020204" pitchFamily="34" charset="0"/>
                <a:cs typeface="Arial" panose="020B0604020202020204" pitchFamily="34" charset="0"/>
              </a:rPr>
              <a:t> reactiva (VDRL, RPR) a cualquier dilución, que no ha recibido tratamiento adecuado para sífilis durante la presente gestación o que tiene una reinfección no tratada*. * Reinfección Es aquel caso que cumpla al menos uno de los siguientes criterios: </a:t>
            </a:r>
            <a:endParaRPr lang="es-ES" sz="1400" dirty="0" smtClean="0">
              <a:latin typeface="Arial" panose="020B0604020202020204" pitchFamily="34" charset="0"/>
              <a:cs typeface="Arial" panose="020B0604020202020204" pitchFamily="34" charset="0"/>
            </a:endParaRPr>
          </a:p>
          <a:p>
            <a:endParaRPr lang="es-ES" sz="1400" dirty="0" smtClean="0">
              <a:latin typeface="Arial" panose="020B0604020202020204" pitchFamily="34" charset="0"/>
              <a:cs typeface="Arial" panose="020B0604020202020204" pitchFamily="34" charset="0"/>
            </a:endParaRPr>
          </a:p>
          <a:p>
            <a:r>
              <a:rPr lang="es-ES" sz="1400"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Gestante o mujer en puerperio (40 días postparto) que después de haber recibido tratamiento adecuado para sífilis de acuerdo con el estadio de la enfermedad, presenta durante el seguimiento clínico y serológico, la aparición de lesiones compatibles en genitales o en piel, o un aumento en los títulos de la prueba no </a:t>
            </a:r>
            <a:r>
              <a:rPr lang="es-ES" sz="1400" dirty="0" err="1">
                <a:latin typeface="Arial" panose="020B0604020202020204" pitchFamily="34" charset="0"/>
                <a:cs typeface="Arial" panose="020B0604020202020204" pitchFamily="34" charset="0"/>
              </a:rPr>
              <a:t>treponémica</a:t>
            </a:r>
            <a:r>
              <a:rPr lang="es-ES" sz="1400" dirty="0">
                <a:latin typeface="Arial" panose="020B0604020202020204" pitchFamily="34" charset="0"/>
                <a:cs typeface="Arial" panose="020B0604020202020204" pitchFamily="34" charset="0"/>
              </a:rPr>
              <a:t> (VDRL, RPR) de cuatro veces o de dos diluciones con respecto a la prueba no </a:t>
            </a:r>
            <a:r>
              <a:rPr lang="es-ES" sz="1400" dirty="0" err="1">
                <a:latin typeface="Arial" panose="020B0604020202020204" pitchFamily="34" charset="0"/>
                <a:cs typeface="Arial" panose="020B0604020202020204" pitchFamily="34" charset="0"/>
              </a:rPr>
              <a:t>treponémica</a:t>
            </a:r>
            <a:r>
              <a:rPr lang="es-ES" sz="1400" dirty="0">
                <a:latin typeface="Arial" panose="020B0604020202020204" pitchFamily="34" charset="0"/>
                <a:cs typeface="Arial" panose="020B0604020202020204" pitchFamily="34" charset="0"/>
              </a:rPr>
              <a:t> inicial. </a:t>
            </a:r>
            <a:endParaRPr lang="es-ES" sz="1400" dirty="0" smtClean="0">
              <a:latin typeface="Arial" panose="020B0604020202020204" pitchFamily="34" charset="0"/>
              <a:cs typeface="Arial" panose="020B0604020202020204" pitchFamily="34" charset="0"/>
            </a:endParaRPr>
          </a:p>
          <a:p>
            <a:endParaRPr lang="es-ES" sz="1400" dirty="0" smtClean="0">
              <a:latin typeface="Arial" panose="020B0604020202020204" pitchFamily="34" charset="0"/>
              <a:cs typeface="Arial" panose="020B0604020202020204" pitchFamily="34" charset="0"/>
            </a:endParaRPr>
          </a:p>
          <a:p>
            <a:r>
              <a:rPr lang="es-ES" sz="1400"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Gestante o mujer en puerperio (40 días postparto) con diagnóstico de sífilis primaria o secundaria que recibió tratamiento adecuado y seis meses después los títulos de la prueba no </a:t>
            </a:r>
            <a:r>
              <a:rPr lang="es-ES" sz="1400" dirty="0" err="1">
                <a:latin typeface="Arial" panose="020B0604020202020204" pitchFamily="34" charset="0"/>
                <a:cs typeface="Arial" panose="020B0604020202020204" pitchFamily="34" charset="0"/>
              </a:rPr>
              <a:t>treponémica</a:t>
            </a:r>
            <a:r>
              <a:rPr lang="es-ES" sz="1400" dirty="0">
                <a:latin typeface="Arial" panose="020B0604020202020204" pitchFamily="34" charset="0"/>
                <a:cs typeface="Arial" panose="020B0604020202020204" pitchFamily="34" charset="0"/>
              </a:rPr>
              <a:t> (VDRL, RPR) no descienden cuatro veces o dos diluciones, o con sífilis latente (temprana, tardía o de duración desconocida) y en quien 12 meses después los títulos de la prueba no </a:t>
            </a:r>
            <a:r>
              <a:rPr lang="es-ES" sz="1400" dirty="0" err="1">
                <a:latin typeface="Arial" panose="020B0604020202020204" pitchFamily="34" charset="0"/>
                <a:cs typeface="Arial" panose="020B0604020202020204" pitchFamily="34" charset="0"/>
              </a:rPr>
              <a:t>treponémica</a:t>
            </a:r>
            <a:r>
              <a:rPr lang="es-ES" sz="1400" dirty="0">
                <a:latin typeface="Arial" panose="020B0604020202020204" pitchFamily="34" charset="0"/>
                <a:cs typeface="Arial" panose="020B0604020202020204" pitchFamily="34" charset="0"/>
              </a:rPr>
              <a:t> no descienda cuatro veces o dos diluciones.</a:t>
            </a: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781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a:xfrm>
            <a:off x="541534" y="2654506"/>
            <a:ext cx="4780109" cy="3037839"/>
          </a:xfrm>
        </p:spPr>
        <p:txBody>
          <a:bodyPr>
            <a:noAutofit/>
          </a:bodyPr>
          <a:lstStyle/>
          <a:p>
            <a:pPr algn="just">
              <a:lnSpc>
                <a:spcPct val="110000"/>
              </a:lnSpc>
              <a:spcBef>
                <a:spcPts val="0"/>
              </a:spcBef>
            </a:pPr>
            <a:r>
              <a:rPr lang="es-CO" sz="1600" b="1" dirty="0" smtClean="0">
                <a:solidFill>
                  <a:schemeClr val="tx1"/>
                </a:solidFill>
                <a:latin typeface="Arial" panose="020B0604020202020204" pitchFamily="34" charset="0"/>
                <a:cs typeface="Arial" panose="020B0604020202020204" pitchFamily="34" charset="0"/>
              </a:rPr>
              <a:t>COLOMBIA</a:t>
            </a:r>
          </a:p>
          <a:p>
            <a:pPr algn="just">
              <a:lnSpc>
                <a:spcPct val="110000"/>
              </a:lnSpc>
              <a:spcBef>
                <a:spcPts val="0"/>
              </a:spcBef>
            </a:pPr>
            <a:endParaRPr lang="es-CO" sz="1600" dirty="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ES" sz="1600" dirty="0">
                <a:solidFill>
                  <a:schemeClr val="tx1"/>
                </a:solidFill>
                <a:latin typeface="Arial" panose="020B0604020202020204" pitchFamily="34" charset="0"/>
                <a:cs typeface="Arial" panose="020B0604020202020204" pitchFamily="34" charset="0"/>
              </a:rPr>
              <a:t>Desde el 2016 se observa un incremento en la prevalencia e incidencia por cada 1000 nacidos vivos (NV) para SC y SG, lo cual podría relacionarse en parte con la implementación en el 2015 de la nueva Guía de Práctica Clínica (GPC) basada en la evidencia para la atención integral de la sífilis gestacional (SG) y congénita (SC), que incluyó el ajuste de definiciones de caso y algoritmo diagnóstico.</a:t>
            </a:r>
            <a:endParaRPr lang="es-CO" sz="1600" dirty="0">
              <a:solidFill>
                <a:schemeClr val="tx1"/>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1064382" y="812246"/>
            <a:ext cx="9584870" cy="9144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s-E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Gestacional</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2"/>
          <a:srcRect l="39975" t="50309" r="23941" b="17109"/>
          <a:stretch/>
        </p:blipFill>
        <p:spPr>
          <a:xfrm>
            <a:off x="5592278" y="2939519"/>
            <a:ext cx="5419626" cy="2752826"/>
          </a:xfrm>
          <a:prstGeom prst="rect">
            <a:avLst/>
          </a:prstGeom>
        </p:spPr>
      </p:pic>
    </p:spTree>
    <p:extLst>
      <p:ext uri="{BB962C8B-B14F-4D97-AF65-F5344CB8AC3E}">
        <p14:creationId xmlns:p14="http://schemas.microsoft.com/office/powerpoint/2010/main" val="1884602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3270" t="23901" r="24746" b="22480"/>
          <a:stretch/>
        </p:blipFill>
        <p:spPr>
          <a:xfrm>
            <a:off x="3003081" y="1886550"/>
            <a:ext cx="7007193" cy="4065435"/>
          </a:xfrm>
          <a:prstGeom prst="rect">
            <a:avLst/>
          </a:prstGeom>
        </p:spPr>
      </p:pic>
      <p:sp>
        <p:nvSpPr>
          <p:cNvPr id="5" name="Rectángulo 4"/>
          <p:cNvSpPr/>
          <p:nvPr/>
        </p:nvSpPr>
        <p:spPr>
          <a:xfrm>
            <a:off x="4403193" y="1081300"/>
            <a:ext cx="3712876" cy="584775"/>
          </a:xfrm>
          <a:prstGeom prst="rect">
            <a:avLst/>
          </a:prstGeom>
        </p:spPr>
        <p:txBody>
          <a:bodyPr wrap="none">
            <a:spAutoFit/>
          </a:bodyP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Sífilis Gestacional</a:t>
            </a:r>
            <a:endPar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45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TotalTime>
  <Words>2110</Words>
  <Application>Microsoft Office PowerPoint</Application>
  <PresentationFormat>Panorámica</PresentationFormat>
  <Paragraphs>141</Paragraphs>
  <Slides>30</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 Unicode MS</vt:lpstr>
      <vt:lpstr>Arial</vt:lpstr>
      <vt:lpstr>Arial Rounded MT Bold</vt:lpstr>
      <vt:lpstr>Calibri</vt:lpstr>
      <vt:lpstr>Calibri Light</vt:lpstr>
      <vt:lpstr>Tema de Office</vt:lpstr>
      <vt:lpstr>Presentación de PowerPoint</vt:lpstr>
      <vt:lpstr>Sífilis Gestacional y Congénita</vt:lpstr>
      <vt:lpstr>Presentación de PowerPoint</vt:lpstr>
      <vt:lpstr>Presentación de PowerPoint</vt:lpstr>
      <vt:lpstr>Sífilis Gestacional y Congénita</vt:lpstr>
      <vt:lpstr>Sífilis Gestacional y Congénita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Marcela Maldonado Salazar</dc:creator>
  <cp:lastModifiedBy>Monica Maria Roman Sánchez</cp:lastModifiedBy>
  <cp:revision>72</cp:revision>
  <dcterms:created xsi:type="dcterms:W3CDTF">2020-01-03T19:29:38Z</dcterms:created>
  <dcterms:modified xsi:type="dcterms:W3CDTF">2021-09-22T07:10:40Z</dcterms:modified>
</cp:coreProperties>
</file>