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informe%20de%20F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55B2"/>
                </a:solidFill>
                <a:latin typeface="Maiandra GD" panose="020E0502030308020204" pitchFamily="34" charset="0"/>
                <a:ea typeface="+mn-ea"/>
                <a:cs typeface="+mn-cs"/>
              </a:defRPr>
            </a:pPr>
            <a:r>
              <a:rPr lang="en-US" dirty="0" smtClean="0">
                <a:solidFill>
                  <a:srgbClr val="0055B2"/>
                </a:solidFill>
                <a:latin typeface="Maiandra GD" panose="020E0502030308020204" pitchFamily="34" charset="0"/>
              </a:rPr>
              <a:t>TOTAL LIQUIDACIÓN 2020  </a:t>
            </a:r>
            <a:endParaRPr lang="en-US" dirty="0">
              <a:solidFill>
                <a:srgbClr val="0055B2"/>
              </a:solidFill>
              <a:latin typeface="Maiandra GD" panose="020E0502030308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55B2"/>
              </a:solidFill>
              <a:latin typeface="Maiandra GD" panose="020E0502030308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Total liquidaciòn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numFmt formatCode="&quot;$&quot;#,##0" sourceLinked="0"/>
            <c:spPr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55B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Hoja1!$C$11:$G$11</c:f>
              <c:strCache>
                <c:ptCount val="5"/>
                <c:pt idx="0">
                  <c:v>1 PAGO</c:v>
                </c:pt>
                <c:pt idx="1">
                  <c:v>2 PAGO</c:v>
                </c:pt>
                <c:pt idx="2">
                  <c:v>3 PAGO</c:v>
                </c:pt>
                <c:pt idx="3">
                  <c:v>4 PAGO</c:v>
                </c:pt>
                <c:pt idx="4">
                  <c:v>5 PAGO</c:v>
                </c:pt>
              </c:strCache>
            </c:strRef>
          </c:cat>
          <c:val>
            <c:numRef>
              <c:f>Hoja1!$C$12:$G$12</c:f>
              <c:numCache>
                <c:formatCode>_("$"* #,##0.00_);_("$"* \(#,##0.00\);_("$"* "-"??_);_(@_)</c:formatCode>
                <c:ptCount val="5"/>
                <c:pt idx="0">
                  <c:v>386795750</c:v>
                </c:pt>
                <c:pt idx="1">
                  <c:v>427282900</c:v>
                </c:pt>
                <c:pt idx="2">
                  <c:v>131376300</c:v>
                </c:pt>
                <c:pt idx="3">
                  <c:v>395486900</c:v>
                </c:pt>
                <c:pt idx="4">
                  <c:v>405041900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E-40E9-8A58-EA6FC63881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86970880"/>
        <c:axId val="986966528"/>
      </c:barChart>
      <c:catAx>
        <c:axId val="986970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rgbClr val="0055B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86966528"/>
        <c:crosses val="autoZero"/>
        <c:auto val="1"/>
        <c:lblAlgn val="ctr"/>
        <c:lblOffset val="100"/>
        <c:noMultiLvlLbl val="0"/>
      </c:catAx>
      <c:valAx>
        <c:axId val="986966528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98697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55B2"/>
                </a:solidFill>
                <a:latin typeface="Maiandra GD" panose="020E0502030308020204" pitchFamily="34" charset="0"/>
                <a:ea typeface="+mn-ea"/>
                <a:cs typeface="+mn-cs"/>
              </a:defRPr>
            </a:pPr>
            <a:r>
              <a:rPr lang="en-US" sz="1800">
                <a:latin typeface="Maiandra GD" panose="020E0502030308020204" pitchFamily="34" charset="0"/>
              </a:rPr>
              <a:t>TOTAL LIQUIDACIÓN 2021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55B2"/>
              </a:solidFill>
              <a:latin typeface="Maiandra GD" panose="020E0502030308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Total liquidaciòn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rgbClr val="0055B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Hoja1!$C$11:$G$11</c:f>
              <c:strCache>
                <c:ptCount val="5"/>
                <c:pt idx="0">
                  <c:v>1 PAGO</c:v>
                </c:pt>
                <c:pt idx="1">
                  <c:v>2 PAGO</c:v>
                </c:pt>
                <c:pt idx="2">
                  <c:v>3 PAGO</c:v>
                </c:pt>
                <c:pt idx="3">
                  <c:v>4 PAGO</c:v>
                </c:pt>
                <c:pt idx="4">
                  <c:v>5 PAGO</c:v>
                </c:pt>
              </c:strCache>
            </c:strRef>
          </c:cat>
          <c:val>
            <c:numRef>
              <c:f>Hoja1!$C$12:$G$12</c:f>
              <c:numCache>
                <c:formatCode>_("$"* #,##0.00_);_("$"* \(#,##0.00\);_("$"* "-"??_);_(@_)</c:formatCode>
                <c:ptCount val="5"/>
                <c:pt idx="0">
                  <c:v>361365650</c:v>
                </c:pt>
                <c:pt idx="1">
                  <c:v>111399950</c:v>
                </c:pt>
                <c:pt idx="2">
                  <c:v>367981250</c:v>
                </c:pt>
                <c:pt idx="3">
                  <c:v>362597750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5-4029-AB1F-0002B9ABC8F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211923472"/>
        <c:axId val="1211930000"/>
      </c:barChart>
      <c:catAx>
        <c:axId val="121192347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rgbClr val="0055B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11930000"/>
        <c:crosses val="autoZero"/>
        <c:auto val="1"/>
        <c:lblAlgn val="ctr"/>
        <c:lblOffset val="100"/>
        <c:noMultiLvlLbl val="0"/>
      </c:catAx>
      <c:valAx>
        <c:axId val="1211930000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21192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rgbClr val="0055B2"/>
          </a:solidFill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rgbClr val="0055B2"/>
                </a:solidFill>
                <a:latin typeface="Maiandra GD" panose="020E0502030308020204" pitchFamily="34" charset="0"/>
                <a:ea typeface="+mn-ea"/>
                <a:cs typeface="+mn-cs"/>
              </a:defRPr>
            </a:pPr>
            <a:r>
              <a:rPr lang="es-CO" b="1">
                <a:solidFill>
                  <a:srgbClr val="0055B2"/>
                </a:solidFill>
                <a:latin typeface="Maiandra GD" panose="020E0502030308020204" pitchFamily="34" charset="0"/>
              </a:rPr>
              <a:t>Como vamos </a:t>
            </a:r>
          </a:p>
        </c:rich>
      </c:tx>
      <c:layout>
        <c:manualLayout>
          <c:xMode val="edge"/>
          <c:yMode val="edge"/>
          <c:x val="4.9435122217547478E-2"/>
          <c:y val="7.34082476381956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rgbClr val="0055B2"/>
              </a:solidFill>
              <a:latin typeface="Maiandra GD" panose="020E0502030308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0055B2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FC-42FC-9BB4-C64FBB1C0E61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8FC-42FC-9BB4-C64FBB1C0E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Hoja2!$E$17:$E$18</c:f>
              <c:strCache>
                <c:ptCount val="2"/>
                <c:pt idx="0">
                  <c:v>Familias inscritas hasta la fecha </c:v>
                </c:pt>
                <c:pt idx="1">
                  <c:v>Familias por inscribir-sin ubicar</c:v>
                </c:pt>
              </c:strCache>
            </c:strRef>
          </c:cat>
          <c:val>
            <c:numRef>
              <c:f>Hoja2!$F$17:$F$18</c:f>
              <c:numCache>
                <c:formatCode>0%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FC-42FC-9BB4-C64FBB1C0E6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773133566480417"/>
          <c:y val="0.38338565196302038"/>
          <c:w val="0.40422742661158328"/>
          <c:h val="0.47627116929608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Maiandra GD" panose="020E0502030308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0080AD-0F13-4E22-A9ED-51CF0AA7CFC9}" type="doc">
      <dgm:prSet loTypeId="urn:microsoft.com/office/officeart/2005/8/layout/hProcess9" loCatId="process" qsTypeId="urn:microsoft.com/office/officeart/2005/8/quickstyle/simple1" qsCatId="simple" csTypeId="urn:microsoft.com/office/officeart/2005/8/colors/accent1_5" csCatId="accent1" phldr="1"/>
      <dgm:spPr/>
    </dgm:pt>
    <dgm:pt modelId="{5CDCF6F6-D23C-4822-A255-93BE85B8EBE4}">
      <dgm:prSet/>
      <dgm:spPr/>
      <dgm:t>
        <a:bodyPr/>
        <a:lstStyle/>
        <a:p>
          <a:r>
            <a:rPr lang="es-CO" dirty="0" smtClean="0">
              <a:solidFill>
                <a:schemeClr val="tx1"/>
              </a:solidFill>
              <a:latin typeface="Maiandra GD" panose="020E0502030308020204" pitchFamily="34" charset="0"/>
              <a:ea typeface="Verdana" panose="020B0604030504040204" pitchFamily="34" charset="0"/>
              <a:cs typeface="Arial" panose="020B0604020202020204" pitchFamily="34" charset="0"/>
            </a:rPr>
            <a:t>Programa de transferencias monetarias condicionadas TMC, que tiene como fin mitigar el impacto de la recesión económica sobre las familias más pobres del país y garantizar la asistencia escolar y niveles adecuados en nutrición y atención en salud de los menores de 18 años.</a:t>
          </a:r>
          <a:endParaRPr lang="es-CO" dirty="0">
            <a:solidFill>
              <a:schemeClr val="tx1"/>
            </a:solidFill>
            <a:latin typeface="Maiandra GD" panose="020E0502030308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2B250508-612E-4687-A9E8-FFE6A986E68B}" type="parTrans" cxnId="{26773F9B-D901-49EE-ACAB-756D9D9FD576}">
      <dgm:prSet/>
      <dgm:spPr/>
      <dgm:t>
        <a:bodyPr/>
        <a:lstStyle/>
        <a:p>
          <a:endParaRPr lang="es-ES">
            <a:latin typeface="Maiandra GD" panose="020E0502030308020204" pitchFamily="34" charset="0"/>
          </a:endParaRPr>
        </a:p>
      </dgm:t>
    </dgm:pt>
    <dgm:pt modelId="{5C979B0E-57A6-4454-8F31-5FEE88B0DBDC}" type="sibTrans" cxnId="{26773F9B-D901-49EE-ACAB-756D9D9FD576}">
      <dgm:prSet/>
      <dgm:spPr/>
      <dgm:t>
        <a:bodyPr/>
        <a:lstStyle/>
        <a:p>
          <a:endParaRPr lang="es-ES">
            <a:latin typeface="Maiandra GD" panose="020E0502030308020204" pitchFamily="34" charset="0"/>
          </a:endParaRPr>
        </a:p>
      </dgm:t>
    </dgm:pt>
    <dgm:pt modelId="{AEF13D71-CE3F-4452-A0DD-3CDE6D5B4017}">
      <dgm:prSet/>
      <dgm:spPr/>
      <dgm:t>
        <a:bodyPr/>
        <a:lstStyle/>
        <a:p>
          <a:r>
            <a:rPr lang="es-CO" dirty="0" smtClean="0">
              <a:solidFill>
                <a:schemeClr val="tx1"/>
              </a:solidFill>
              <a:latin typeface="Maiandra GD" panose="020E0502030308020204" pitchFamily="34" charset="0"/>
              <a:ea typeface="Verdana" panose="020B0604030504040204" pitchFamily="34" charset="0"/>
              <a:cs typeface="Verdana" panose="020B0604030504040204" pitchFamily="34" charset="0"/>
            </a:rPr>
            <a:t>Dirigido por el DPS y operado por Municipios (Enlace municipal y apoyos)</a:t>
          </a:r>
          <a:endParaRPr lang="es-CO" dirty="0">
            <a:solidFill>
              <a:schemeClr val="tx1"/>
            </a:solidFill>
            <a:latin typeface="Maiandra GD" panose="020E050203030802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B7F7676-F6CB-472B-8F7C-E49F64386852}" type="parTrans" cxnId="{81FB3752-D58D-4500-8E04-F7AF796EDFF3}">
      <dgm:prSet/>
      <dgm:spPr/>
      <dgm:t>
        <a:bodyPr/>
        <a:lstStyle/>
        <a:p>
          <a:endParaRPr lang="es-ES">
            <a:latin typeface="Maiandra GD" panose="020E0502030308020204" pitchFamily="34" charset="0"/>
          </a:endParaRPr>
        </a:p>
      </dgm:t>
    </dgm:pt>
    <dgm:pt modelId="{D144EA28-9B3E-4931-AB1E-83CCE1AC56C5}" type="sibTrans" cxnId="{81FB3752-D58D-4500-8E04-F7AF796EDFF3}">
      <dgm:prSet/>
      <dgm:spPr/>
      <dgm:t>
        <a:bodyPr/>
        <a:lstStyle/>
        <a:p>
          <a:endParaRPr lang="es-ES">
            <a:latin typeface="Maiandra GD" panose="020E0502030308020204" pitchFamily="34" charset="0"/>
          </a:endParaRPr>
        </a:p>
      </dgm:t>
    </dgm:pt>
    <dgm:pt modelId="{72B85EF5-E6C0-469E-AF41-989FB7D28505}">
      <dgm:prSet/>
      <dgm:spPr/>
      <dgm:t>
        <a:bodyPr/>
        <a:lstStyle/>
        <a:p>
          <a:r>
            <a:rPr lang="es-CO" dirty="0" smtClean="0">
              <a:solidFill>
                <a:schemeClr val="tx1"/>
              </a:solidFill>
              <a:latin typeface="Maiandra GD" panose="020E0502030308020204" pitchFamily="34" charset="0"/>
              <a:ea typeface="Verdana" panose="020B0604030504040204" pitchFamily="34" charset="0"/>
              <a:cs typeface="Verdana" panose="020B0604030504040204" pitchFamily="34" charset="0"/>
            </a:rPr>
            <a:t>En el municipio de Itagüí se atienden 4358 familias</a:t>
          </a:r>
          <a:endParaRPr lang="es-CO" dirty="0">
            <a:solidFill>
              <a:schemeClr val="tx1"/>
            </a:solidFill>
            <a:latin typeface="Maiandra GD" panose="020E050203030802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8903B2C-A5AC-4F5D-BDE6-6ACB775522E4}" type="parTrans" cxnId="{D8023575-D257-4FDC-86DD-B51E8BD0D342}">
      <dgm:prSet/>
      <dgm:spPr/>
      <dgm:t>
        <a:bodyPr/>
        <a:lstStyle/>
        <a:p>
          <a:endParaRPr lang="es-ES">
            <a:latin typeface="Maiandra GD" panose="020E0502030308020204" pitchFamily="34" charset="0"/>
          </a:endParaRPr>
        </a:p>
      </dgm:t>
    </dgm:pt>
    <dgm:pt modelId="{D45E180A-2126-45BD-B217-5ADC8CBCD793}" type="sibTrans" cxnId="{D8023575-D257-4FDC-86DD-B51E8BD0D342}">
      <dgm:prSet/>
      <dgm:spPr/>
      <dgm:t>
        <a:bodyPr/>
        <a:lstStyle/>
        <a:p>
          <a:endParaRPr lang="es-ES">
            <a:latin typeface="Maiandra GD" panose="020E0502030308020204" pitchFamily="34" charset="0"/>
          </a:endParaRPr>
        </a:p>
      </dgm:t>
    </dgm:pt>
    <dgm:pt modelId="{D748A30E-565F-435E-841D-E5854E614F78}" type="pres">
      <dgm:prSet presAssocID="{AA0080AD-0F13-4E22-A9ED-51CF0AA7CFC9}" presName="CompostProcess" presStyleCnt="0">
        <dgm:presLayoutVars>
          <dgm:dir/>
          <dgm:resizeHandles val="exact"/>
        </dgm:presLayoutVars>
      </dgm:prSet>
      <dgm:spPr/>
    </dgm:pt>
    <dgm:pt modelId="{33591FD6-A3F3-42A9-B7EA-5F846A1B0926}" type="pres">
      <dgm:prSet presAssocID="{AA0080AD-0F13-4E22-A9ED-51CF0AA7CFC9}" presName="arrow" presStyleLbl="bgShp" presStyleIdx="0" presStyleCnt="1"/>
      <dgm:spPr/>
    </dgm:pt>
    <dgm:pt modelId="{26E696DB-CB81-492D-95C8-542C12FE9D97}" type="pres">
      <dgm:prSet presAssocID="{AA0080AD-0F13-4E22-A9ED-51CF0AA7CFC9}" presName="linearProcess" presStyleCnt="0"/>
      <dgm:spPr/>
    </dgm:pt>
    <dgm:pt modelId="{3F2BE056-C509-4832-8E45-5E5DBA01FD87}" type="pres">
      <dgm:prSet presAssocID="{5CDCF6F6-D23C-4822-A255-93BE85B8EBE4}" presName="textNode" presStyleLbl="node1" presStyleIdx="0" presStyleCnt="3" custScaleY="1831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F9D0F3-BF37-4AEF-868A-7B2F4ABF2C5F}" type="pres">
      <dgm:prSet presAssocID="{5C979B0E-57A6-4454-8F31-5FEE88B0DBDC}" presName="sibTrans" presStyleCnt="0"/>
      <dgm:spPr/>
    </dgm:pt>
    <dgm:pt modelId="{5958116B-D7D4-49F6-99E8-CACAA2C3A9DF}" type="pres">
      <dgm:prSet presAssocID="{AEF13D71-CE3F-4452-A0DD-3CDE6D5B4017}" presName="textNode" presStyleLbl="node1" presStyleIdx="1" presStyleCnt="3" custScaleY="1731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A0A486-2DBC-4D1B-B111-89BDAEBA4A45}" type="pres">
      <dgm:prSet presAssocID="{D144EA28-9B3E-4931-AB1E-83CCE1AC56C5}" presName="sibTrans" presStyleCnt="0"/>
      <dgm:spPr/>
    </dgm:pt>
    <dgm:pt modelId="{DFEB50E3-C294-40F8-99AD-E31B4B9C11FB}" type="pres">
      <dgm:prSet presAssocID="{72B85EF5-E6C0-469E-AF41-989FB7D28505}" presName="textNode" presStyleLbl="node1" presStyleIdx="2" presStyleCnt="3" custScaleY="1619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D291A45-D20C-4595-8640-4ACF6DB760B1}" type="presOf" srcId="{72B85EF5-E6C0-469E-AF41-989FB7D28505}" destId="{DFEB50E3-C294-40F8-99AD-E31B4B9C11FB}" srcOrd="0" destOrd="0" presId="urn:microsoft.com/office/officeart/2005/8/layout/hProcess9"/>
    <dgm:cxn modelId="{26773F9B-D901-49EE-ACAB-756D9D9FD576}" srcId="{AA0080AD-0F13-4E22-A9ED-51CF0AA7CFC9}" destId="{5CDCF6F6-D23C-4822-A255-93BE85B8EBE4}" srcOrd="0" destOrd="0" parTransId="{2B250508-612E-4687-A9E8-FFE6A986E68B}" sibTransId="{5C979B0E-57A6-4454-8F31-5FEE88B0DBDC}"/>
    <dgm:cxn modelId="{3839C638-3AE2-487C-8C89-FBC23E3075ED}" type="presOf" srcId="{5CDCF6F6-D23C-4822-A255-93BE85B8EBE4}" destId="{3F2BE056-C509-4832-8E45-5E5DBA01FD87}" srcOrd="0" destOrd="0" presId="urn:microsoft.com/office/officeart/2005/8/layout/hProcess9"/>
    <dgm:cxn modelId="{D8023575-D257-4FDC-86DD-B51E8BD0D342}" srcId="{AA0080AD-0F13-4E22-A9ED-51CF0AA7CFC9}" destId="{72B85EF5-E6C0-469E-AF41-989FB7D28505}" srcOrd="2" destOrd="0" parTransId="{48903B2C-A5AC-4F5D-BDE6-6ACB775522E4}" sibTransId="{D45E180A-2126-45BD-B217-5ADC8CBCD793}"/>
    <dgm:cxn modelId="{81FB3752-D58D-4500-8E04-F7AF796EDFF3}" srcId="{AA0080AD-0F13-4E22-A9ED-51CF0AA7CFC9}" destId="{AEF13D71-CE3F-4452-A0DD-3CDE6D5B4017}" srcOrd="1" destOrd="0" parTransId="{0B7F7676-F6CB-472B-8F7C-E49F64386852}" sibTransId="{D144EA28-9B3E-4931-AB1E-83CCE1AC56C5}"/>
    <dgm:cxn modelId="{B63BF5A2-DB43-40FC-938E-17B4C9E1E4E1}" type="presOf" srcId="{AEF13D71-CE3F-4452-A0DD-3CDE6D5B4017}" destId="{5958116B-D7D4-49F6-99E8-CACAA2C3A9DF}" srcOrd="0" destOrd="0" presId="urn:microsoft.com/office/officeart/2005/8/layout/hProcess9"/>
    <dgm:cxn modelId="{6F2133A4-D16B-49E3-A195-1C0459A441DF}" type="presOf" srcId="{AA0080AD-0F13-4E22-A9ED-51CF0AA7CFC9}" destId="{D748A30E-565F-435E-841D-E5854E614F78}" srcOrd="0" destOrd="0" presId="urn:microsoft.com/office/officeart/2005/8/layout/hProcess9"/>
    <dgm:cxn modelId="{F4F5CF76-068C-4399-A2A7-C1CBDE6CC24E}" type="presParOf" srcId="{D748A30E-565F-435E-841D-E5854E614F78}" destId="{33591FD6-A3F3-42A9-B7EA-5F846A1B0926}" srcOrd="0" destOrd="0" presId="urn:microsoft.com/office/officeart/2005/8/layout/hProcess9"/>
    <dgm:cxn modelId="{455BB828-D841-4750-9CBB-1452BB1AD7F3}" type="presParOf" srcId="{D748A30E-565F-435E-841D-E5854E614F78}" destId="{26E696DB-CB81-492D-95C8-542C12FE9D97}" srcOrd="1" destOrd="0" presId="urn:microsoft.com/office/officeart/2005/8/layout/hProcess9"/>
    <dgm:cxn modelId="{A6911694-513A-4A21-BAD3-10EA1D08D2DB}" type="presParOf" srcId="{26E696DB-CB81-492D-95C8-542C12FE9D97}" destId="{3F2BE056-C509-4832-8E45-5E5DBA01FD87}" srcOrd="0" destOrd="0" presId="urn:microsoft.com/office/officeart/2005/8/layout/hProcess9"/>
    <dgm:cxn modelId="{73B798D9-9D66-48EC-ADF7-341B526FCAC6}" type="presParOf" srcId="{26E696DB-CB81-492D-95C8-542C12FE9D97}" destId="{99F9D0F3-BF37-4AEF-868A-7B2F4ABF2C5F}" srcOrd="1" destOrd="0" presId="urn:microsoft.com/office/officeart/2005/8/layout/hProcess9"/>
    <dgm:cxn modelId="{C13DDE6A-CD04-40CC-A6A5-14020B31AE3D}" type="presParOf" srcId="{26E696DB-CB81-492D-95C8-542C12FE9D97}" destId="{5958116B-D7D4-49F6-99E8-CACAA2C3A9DF}" srcOrd="2" destOrd="0" presId="urn:microsoft.com/office/officeart/2005/8/layout/hProcess9"/>
    <dgm:cxn modelId="{3696C992-FC74-4DDF-B1BA-665BB496DDF4}" type="presParOf" srcId="{26E696DB-CB81-492D-95C8-542C12FE9D97}" destId="{16A0A486-2DBC-4D1B-B111-89BDAEBA4A45}" srcOrd="3" destOrd="0" presId="urn:microsoft.com/office/officeart/2005/8/layout/hProcess9"/>
    <dgm:cxn modelId="{78CAD273-86ED-428A-952C-B298A98A7F63}" type="presParOf" srcId="{26E696DB-CB81-492D-95C8-542C12FE9D97}" destId="{DFEB50E3-C294-40F8-99AD-E31B4B9C11F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1DFFF9-9CCD-4080-919E-4470F75370E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2640E6FC-02B3-4E9A-BFEA-4EA49E0DBA07}">
      <dgm:prSet phldrT="[Texto]" custT="1"/>
      <dgm:spPr/>
      <dgm:t>
        <a:bodyPr/>
        <a:lstStyle/>
        <a:p>
          <a:r>
            <a:rPr lang="es-CO" sz="2800" dirty="0" smtClean="0">
              <a:solidFill>
                <a:schemeClr val="tx1"/>
              </a:solidFill>
              <a:latin typeface="Maiandra GD" panose="020E0502030308020204" pitchFamily="34" charset="0"/>
            </a:rPr>
            <a:t>SISBEN</a:t>
          </a:r>
          <a:endParaRPr lang="es-CO" sz="28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93A56DBA-5386-4911-85FE-994CCDEEE43A}" type="parTrans" cxnId="{AA3A01A1-3E6F-409B-B43C-780C627730F3}">
      <dgm:prSet/>
      <dgm:spPr/>
      <dgm:t>
        <a:bodyPr/>
        <a:lstStyle/>
        <a:p>
          <a:endParaRPr lang="es-CO" sz="1100">
            <a:solidFill>
              <a:schemeClr val="bg1"/>
            </a:solidFill>
            <a:latin typeface="Maiandra GD" panose="020E0502030308020204" pitchFamily="34" charset="0"/>
          </a:endParaRPr>
        </a:p>
      </dgm:t>
    </dgm:pt>
    <dgm:pt modelId="{7EEA8EE9-7A51-4879-A616-C5AAD4AD4725}" type="sibTrans" cxnId="{AA3A01A1-3E6F-409B-B43C-780C627730F3}">
      <dgm:prSet/>
      <dgm:spPr/>
      <dgm:t>
        <a:bodyPr/>
        <a:lstStyle/>
        <a:p>
          <a:endParaRPr lang="es-CO" sz="1100">
            <a:solidFill>
              <a:schemeClr val="bg1"/>
            </a:solidFill>
            <a:latin typeface="Maiandra GD" panose="020E0502030308020204" pitchFamily="34" charset="0"/>
          </a:endParaRPr>
        </a:p>
      </dgm:t>
    </dgm:pt>
    <dgm:pt modelId="{F2D44348-2003-4EE1-91C1-C959FB6EC62B}">
      <dgm:prSet phldrT="[Texto]" custT="1"/>
      <dgm:spPr/>
      <dgm:t>
        <a:bodyPr/>
        <a:lstStyle/>
        <a:p>
          <a:r>
            <a:rPr lang="es-CO" sz="2800" dirty="0" smtClean="0">
              <a:solidFill>
                <a:schemeClr val="tx1"/>
              </a:solidFill>
              <a:latin typeface="Maiandra GD" panose="020E0502030308020204" pitchFamily="34" charset="0"/>
            </a:rPr>
            <a:t>UNIDOS</a:t>
          </a:r>
          <a:endParaRPr lang="es-CO" sz="28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CDA1627A-29D7-4F1D-9DEC-15D37108CF2B}" type="parTrans" cxnId="{84650069-0BA7-4372-AF12-4C224512DE27}">
      <dgm:prSet/>
      <dgm:spPr/>
      <dgm:t>
        <a:bodyPr/>
        <a:lstStyle/>
        <a:p>
          <a:endParaRPr lang="es-CO" sz="1100">
            <a:solidFill>
              <a:schemeClr val="bg1"/>
            </a:solidFill>
            <a:latin typeface="Maiandra GD" panose="020E0502030308020204" pitchFamily="34" charset="0"/>
          </a:endParaRPr>
        </a:p>
      </dgm:t>
    </dgm:pt>
    <dgm:pt modelId="{0F4CED93-9051-40BF-A615-CC8CEAD0A920}" type="sibTrans" cxnId="{84650069-0BA7-4372-AF12-4C224512DE27}">
      <dgm:prSet/>
      <dgm:spPr/>
      <dgm:t>
        <a:bodyPr/>
        <a:lstStyle/>
        <a:p>
          <a:endParaRPr lang="es-CO" sz="1100">
            <a:solidFill>
              <a:schemeClr val="bg1"/>
            </a:solidFill>
            <a:latin typeface="Maiandra GD" panose="020E0502030308020204" pitchFamily="34" charset="0"/>
          </a:endParaRPr>
        </a:p>
      </dgm:t>
    </dgm:pt>
    <dgm:pt modelId="{F866CC07-1056-4412-A94A-61733AB4146E}">
      <dgm:prSet phldrT="[Texto]" custT="1"/>
      <dgm:spPr/>
      <dgm:t>
        <a:bodyPr/>
        <a:lstStyle/>
        <a:p>
          <a:r>
            <a:rPr lang="es-CO" sz="2800" dirty="0" smtClean="0">
              <a:solidFill>
                <a:schemeClr val="tx1"/>
              </a:solidFill>
              <a:latin typeface="Maiandra GD" panose="020E0502030308020204" pitchFamily="34" charset="0"/>
            </a:rPr>
            <a:t>DESPLAZADOS</a:t>
          </a:r>
          <a:endParaRPr lang="es-CO" sz="2800" dirty="0">
            <a:solidFill>
              <a:schemeClr val="tx1"/>
            </a:solidFill>
            <a:latin typeface="Maiandra GD" panose="020E0502030308020204" pitchFamily="34" charset="0"/>
          </a:endParaRPr>
        </a:p>
      </dgm:t>
    </dgm:pt>
    <dgm:pt modelId="{C6C43064-A5CF-4C2E-ADF6-68EABBCBCA27}" type="parTrans" cxnId="{56839BD7-CAD8-4F63-AB3F-C3C8D1030DFE}">
      <dgm:prSet/>
      <dgm:spPr/>
      <dgm:t>
        <a:bodyPr/>
        <a:lstStyle/>
        <a:p>
          <a:endParaRPr lang="es-CO" sz="1100">
            <a:solidFill>
              <a:schemeClr val="bg1"/>
            </a:solidFill>
            <a:latin typeface="Maiandra GD" panose="020E0502030308020204" pitchFamily="34" charset="0"/>
          </a:endParaRPr>
        </a:p>
      </dgm:t>
    </dgm:pt>
    <dgm:pt modelId="{A74B26D1-6B78-4DE2-AC24-1C7CE8F7498E}" type="sibTrans" cxnId="{56839BD7-CAD8-4F63-AB3F-C3C8D1030DFE}">
      <dgm:prSet/>
      <dgm:spPr/>
      <dgm:t>
        <a:bodyPr/>
        <a:lstStyle/>
        <a:p>
          <a:endParaRPr lang="es-CO" sz="1100">
            <a:solidFill>
              <a:schemeClr val="bg1"/>
            </a:solidFill>
            <a:latin typeface="Maiandra GD" panose="020E0502030308020204" pitchFamily="34" charset="0"/>
          </a:endParaRPr>
        </a:p>
      </dgm:t>
    </dgm:pt>
    <dgm:pt modelId="{2FA5BE6D-BD61-4E65-9575-5E3638DADECF}" type="pres">
      <dgm:prSet presAssocID="{871DFFF9-9CCD-4080-919E-4470F75370E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298C9869-EC15-4AF8-B5F7-33D16AB2EBA0}" type="pres">
      <dgm:prSet presAssocID="{2640E6FC-02B3-4E9A-BFEA-4EA49E0DBA07}" presName="node" presStyleLbl="node1" presStyleIdx="0" presStyleCnt="3" custScaleX="28912" custScaleY="9102" custLinFactNeighborX="238" custLinFactNeighborY="235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F16F4F3-569D-473C-BFD9-7BF5B4388368}" type="pres">
      <dgm:prSet presAssocID="{7EEA8EE9-7A51-4879-A616-C5AAD4AD4725}" presName="sibTrans" presStyleCnt="0"/>
      <dgm:spPr/>
    </dgm:pt>
    <dgm:pt modelId="{1120D856-05F2-4942-BC7A-F12538F64F38}" type="pres">
      <dgm:prSet presAssocID="{F2D44348-2003-4EE1-91C1-C959FB6EC62B}" presName="node" presStyleLbl="node1" presStyleIdx="1" presStyleCnt="3" custScaleX="24065" custScaleY="8511" custLinFactNeighborX="-107" custLinFactNeighborY="205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ECAC323-0BEE-49B8-9D56-41252F22220C}" type="pres">
      <dgm:prSet presAssocID="{0F4CED93-9051-40BF-A615-CC8CEAD0A920}" presName="sibTrans" presStyleCnt="0"/>
      <dgm:spPr/>
    </dgm:pt>
    <dgm:pt modelId="{7ACFACB6-4FAA-4B73-A1E7-D740EB9D212F}" type="pres">
      <dgm:prSet presAssocID="{F866CC07-1056-4412-A94A-61733AB4146E}" presName="node" presStyleLbl="node1" presStyleIdx="2" presStyleCnt="3" custScaleX="28495" custScaleY="8846" custLinFactNeighborX="7" custLinFactNeighborY="222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3EAF5DD7-484B-4A69-ADBB-0A45491454BE}" type="presOf" srcId="{F866CC07-1056-4412-A94A-61733AB4146E}" destId="{7ACFACB6-4FAA-4B73-A1E7-D740EB9D212F}" srcOrd="0" destOrd="0" presId="urn:microsoft.com/office/officeart/2005/8/layout/default"/>
    <dgm:cxn modelId="{23738826-13A8-46B1-9042-A9FF0278C6D5}" type="presOf" srcId="{871DFFF9-9CCD-4080-919E-4470F75370E7}" destId="{2FA5BE6D-BD61-4E65-9575-5E3638DADECF}" srcOrd="0" destOrd="0" presId="urn:microsoft.com/office/officeart/2005/8/layout/default"/>
    <dgm:cxn modelId="{B7417287-FCB9-4083-B97F-7B35CC0FFF19}" type="presOf" srcId="{2640E6FC-02B3-4E9A-BFEA-4EA49E0DBA07}" destId="{298C9869-EC15-4AF8-B5F7-33D16AB2EBA0}" srcOrd="0" destOrd="0" presId="urn:microsoft.com/office/officeart/2005/8/layout/default"/>
    <dgm:cxn modelId="{597FF4DC-7DC2-4C8C-A5A2-D18DBA4C19A2}" type="presOf" srcId="{F2D44348-2003-4EE1-91C1-C959FB6EC62B}" destId="{1120D856-05F2-4942-BC7A-F12538F64F38}" srcOrd="0" destOrd="0" presId="urn:microsoft.com/office/officeart/2005/8/layout/default"/>
    <dgm:cxn modelId="{AA3A01A1-3E6F-409B-B43C-780C627730F3}" srcId="{871DFFF9-9CCD-4080-919E-4470F75370E7}" destId="{2640E6FC-02B3-4E9A-BFEA-4EA49E0DBA07}" srcOrd="0" destOrd="0" parTransId="{93A56DBA-5386-4911-85FE-994CCDEEE43A}" sibTransId="{7EEA8EE9-7A51-4879-A616-C5AAD4AD4725}"/>
    <dgm:cxn modelId="{84650069-0BA7-4372-AF12-4C224512DE27}" srcId="{871DFFF9-9CCD-4080-919E-4470F75370E7}" destId="{F2D44348-2003-4EE1-91C1-C959FB6EC62B}" srcOrd="1" destOrd="0" parTransId="{CDA1627A-29D7-4F1D-9DEC-15D37108CF2B}" sibTransId="{0F4CED93-9051-40BF-A615-CC8CEAD0A920}"/>
    <dgm:cxn modelId="{56839BD7-CAD8-4F63-AB3F-C3C8D1030DFE}" srcId="{871DFFF9-9CCD-4080-919E-4470F75370E7}" destId="{F866CC07-1056-4412-A94A-61733AB4146E}" srcOrd="2" destOrd="0" parTransId="{C6C43064-A5CF-4C2E-ADF6-68EABBCBCA27}" sibTransId="{A74B26D1-6B78-4DE2-AC24-1C7CE8F7498E}"/>
    <dgm:cxn modelId="{53527997-5EC2-45F4-9266-90B0FF2B8FED}" type="presParOf" srcId="{2FA5BE6D-BD61-4E65-9575-5E3638DADECF}" destId="{298C9869-EC15-4AF8-B5F7-33D16AB2EBA0}" srcOrd="0" destOrd="0" presId="urn:microsoft.com/office/officeart/2005/8/layout/default"/>
    <dgm:cxn modelId="{EA61AD76-FCB5-4489-A8F1-80A57C0047F4}" type="presParOf" srcId="{2FA5BE6D-BD61-4E65-9575-5E3638DADECF}" destId="{3F16F4F3-569D-473C-BFD9-7BF5B4388368}" srcOrd="1" destOrd="0" presId="urn:microsoft.com/office/officeart/2005/8/layout/default"/>
    <dgm:cxn modelId="{8E4D7484-A739-438B-BFA9-7DA765DBA9E8}" type="presParOf" srcId="{2FA5BE6D-BD61-4E65-9575-5E3638DADECF}" destId="{1120D856-05F2-4942-BC7A-F12538F64F38}" srcOrd="2" destOrd="0" presId="urn:microsoft.com/office/officeart/2005/8/layout/default"/>
    <dgm:cxn modelId="{AE95127A-CB53-4CE2-A7DA-8F9524A26E4F}" type="presParOf" srcId="{2FA5BE6D-BD61-4E65-9575-5E3638DADECF}" destId="{0ECAC323-0BEE-49B8-9D56-41252F22220C}" srcOrd="3" destOrd="0" presId="urn:microsoft.com/office/officeart/2005/8/layout/default"/>
    <dgm:cxn modelId="{4C4E25E4-504A-45D9-92AD-2F2FBAD0F2CC}" type="presParOf" srcId="{2FA5BE6D-BD61-4E65-9575-5E3638DADECF}" destId="{7ACFACB6-4FAA-4B73-A1E7-D740EB9D212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6159F6-3EA6-4BD6-A346-9ADF1D8F848A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BD7FB833-9C0D-44EE-9E1B-08FAA03FF588}">
      <dgm:prSet phldrT="[Texto]"/>
      <dgm:spPr/>
      <dgm:t>
        <a:bodyPr/>
        <a:lstStyle/>
        <a:p>
          <a:r>
            <a:rPr lang="es-CO" dirty="0" smtClean="0">
              <a:latin typeface="Maiandra GD" panose="020E0502030308020204" pitchFamily="34" charset="0"/>
            </a:rPr>
            <a:t>Búsquedas activas solicitadas por DPS.</a:t>
          </a:r>
          <a:endParaRPr lang="es-CO" dirty="0">
            <a:latin typeface="Maiandra GD" panose="020E0502030308020204" pitchFamily="34" charset="0"/>
          </a:endParaRPr>
        </a:p>
      </dgm:t>
    </dgm:pt>
    <dgm:pt modelId="{17CC7F9F-8AC8-4D3A-9E74-9EC18E1EAA82}" type="parTrans" cxnId="{815A9B1C-3AE2-4AA9-8D8E-A39EFE8AC02B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932143F7-3B1F-4FC9-A5DA-AA0A0768C0A7}" type="sibTrans" cxnId="{815A9B1C-3AE2-4AA9-8D8E-A39EFE8AC02B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E0A4741C-18C7-4F77-B36F-721799FA73FA}">
      <dgm:prSet/>
      <dgm:spPr/>
      <dgm:t>
        <a:bodyPr/>
        <a:lstStyle/>
        <a:p>
          <a:r>
            <a:rPr lang="es-CO" dirty="0" smtClean="0">
              <a:latin typeface="Maiandra GD" panose="020E0502030308020204" pitchFamily="34" charset="0"/>
            </a:rPr>
            <a:t>Articulación con otras dependencias como Secretaría de educación e instituciones educativas públicas y privadas. </a:t>
          </a:r>
        </a:p>
      </dgm:t>
    </dgm:pt>
    <dgm:pt modelId="{3B5813F3-0C19-4DD3-91CB-D0E6DF511FC2}" type="parTrans" cxnId="{4FEC7BE1-B0A9-4DE6-8196-84B99298152B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0563926D-7BE9-4079-B8CC-53D2DA1E9610}" type="sibTrans" cxnId="{4FEC7BE1-B0A9-4DE6-8196-84B99298152B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660B6D48-FFD6-4DC3-BE57-E06D2987E644}">
      <dgm:prSet/>
      <dgm:spPr/>
      <dgm:t>
        <a:bodyPr/>
        <a:lstStyle/>
        <a:p>
          <a:r>
            <a:rPr lang="es-CO" dirty="0" smtClean="0">
              <a:latin typeface="Maiandra GD" panose="020E0502030308020204" pitchFamily="34" charset="0"/>
            </a:rPr>
            <a:t>Comunicación permanente con DPS</a:t>
          </a:r>
        </a:p>
      </dgm:t>
    </dgm:pt>
    <dgm:pt modelId="{8F256327-7846-4656-A9A5-D967534DBA47}" type="parTrans" cxnId="{D933FBE3-A29B-4BF7-B2E5-8F6594DE186E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879BD7D1-4CF0-4178-97FC-15EC60DDAA25}" type="sibTrans" cxnId="{D933FBE3-A29B-4BF7-B2E5-8F6594DE186E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5B2F6E2C-2892-4EB0-91D1-6FE30F877555}">
      <dgm:prSet/>
      <dgm:spPr/>
      <dgm:t>
        <a:bodyPr/>
        <a:lstStyle/>
        <a:p>
          <a:r>
            <a:rPr lang="es-CO" dirty="0" smtClean="0">
              <a:latin typeface="Maiandra GD" panose="020E0502030308020204" pitchFamily="34" charset="0"/>
            </a:rPr>
            <a:t>Orientación a las familias del programa.</a:t>
          </a:r>
          <a:endParaRPr lang="es-CO" dirty="0">
            <a:latin typeface="Maiandra GD" panose="020E0502030308020204" pitchFamily="34" charset="0"/>
          </a:endParaRPr>
        </a:p>
      </dgm:t>
    </dgm:pt>
    <dgm:pt modelId="{15A83FF6-6045-4B61-9BB9-BE9EFB2A79EE}" type="parTrans" cxnId="{39D5080B-F203-4C7B-88A1-2A507ACF9487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A40A07FE-3D2A-4501-8D06-24E681E1C029}" type="sibTrans" cxnId="{39D5080B-F203-4C7B-88A1-2A507ACF9487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4A841B87-C836-4E84-9F19-9D44AEC8FF07}">
      <dgm:prSet/>
      <dgm:spPr/>
      <dgm:t>
        <a:bodyPr/>
        <a:lstStyle/>
        <a:p>
          <a:r>
            <a:rPr lang="es-CO" dirty="0" smtClean="0">
              <a:latin typeface="Maiandra GD" panose="020E0502030308020204" pitchFamily="34" charset="0"/>
            </a:rPr>
            <a:t>Publicación de piezas graficas en redes sociales </a:t>
          </a:r>
          <a:endParaRPr lang="es-CO" dirty="0">
            <a:latin typeface="Maiandra GD" panose="020E0502030308020204" pitchFamily="34" charset="0"/>
          </a:endParaRPr>
        </a:p>
      </dgm:t>
    </dgm:pt>
    <dgm:pt modelId="{37295EC1-D2A3-4F34-808C-085B8B45B854}" type="parTrans" cxnId="{B4247A1B-ADC5-477D-AC2D-5DA8914E8821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8C6ECAC5-8ABD-4B4E-A950-12C4F0899559}" type="sibTrans" cxnId="{B4247A1B-ADC5-477D-AC2D-5DA8914E8821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8E86D340-5E50-4EEC-9CA8-63E286F7A913}">
      <dgm:prSet/>
      <dgm:spPr/>
      <dgm:t>
        <a:bodyPr/>
        <a:lstStyle/>
        <a:p>
          <a:r>
            <a:rPr lang="es-CO" dirty="0" smtClean="0">
              <a:latin typeface="Maiandra GD" panose="020E0502030308020204" pitchFamily="34" charset="0"/>
            </a:rPr>
            <a:t>Estrategia con madres lideres</a:t>
          </a:r>
          <a:endParaRPr lang="es-CO" dirty="0">
            <a:latin typeface="Maiandra GD" panose="020E0502030308020204" pitchFamily="34" charset="0"/>
          </a:endParaRPr>
        </a:p>
      </dgm:t>
    </dgm:pt>
    <dgm:pt modelId="{BFE9937A-18E5-43E5-8DF9-AF3F81279783}" type="parTrans" cxnId="{523908F8-D25C-48B5-BCAE-17D6A1C7CDD4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0A27CBCE-D9A3-40D3-925A-246524A88552}" type="sibTrans" cxnId="{523908F8-D25C-48B5-BCAE-17D6A1C7CDD4}">
      <dgm:prSet/>
      <dgm:spPr/>
      <dgm:t>
        <a:bodyPr/>
        <a:lstStyle/>
        <a:p>
          <a:endParaRPr lang="es-CO">
            <a:latin typeface="Maiandra GD" panose="020E0502030308020204" pitchFamily="34" charset="0"/>
          </a:endParaRPr>
        </a:p>
      </dgm:t>
    </dgm:pt>
    <dgm:pt modelId="{7D46D84B-86C5-4585-BF70-1EF9B364E9D2}" type="pres">
      <dgm:prSet presAssocID="{B56159F6-3EA6-4BD6-A346-9ADF1D8F84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7D1D5CB-F913-421E-BF55-3A1F89A8540C}" type="pres">
      <dgm:prSet presAssocID="{BD7FB833-9C0D-44EE-9E1B-08FAA03FF588}" presName="node" presStyleLbl="node1" presStyleIdx="0" presStyleCnt="6" custScaleY="86567" custLinFactNeighborX="168" custLinFactNeighborY="1033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6A2195B-5F6D-48B3-AE49-FACDD89FD64E}" type="pres">
      <dgm:prSet presAssocID="{932143F7-3B1F-4FC9-A5DA-AA0A0768C0A7}" presName="sibTrans" presStyleCnt="0"/>
      <dgm:spPr/>
    </dgm:pt>
    <dgm:pt modelId="{D2D1F2D7-4B0A-4F0C-A8A1-4C281A1533EF}" type="pres">
      <dgm:prSet presAssocID="{E0A4741C-18C7-4F77-B36F-721799FA73FA}" presName="node" presStyleLbl="node1" presStyleIdx="1" presStyleCnt="6" custScaleY="86567" custLinFactNeighborY="1033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8F3B8CE-AEEA-4848-BD6C-D91B26EAB2EF}" type="pres">
      <dgm:prSet presAssocID="{0563926D-7BE9-4079-B8CC-53D2DA1E9610}" presName="sibTrans" presStyleCnt="0"/>
      <dgm:spPr/>
    </dgm:pt>
    <dgm:pt modelId="{552640B8-A982-4162-9B7D-056D35B74AFA}" type="pres">
      <dgm:prSet presAssocID="{660B6D48-FFD6-4DC3-BE57-E06D2987E644}" presName="node" presStyleLbl="node1" presStyleIdx="2" presStyleCnt="6" custScaleY="83123" custLinFactNeighborX="-17" custLinFactNeighborY="1098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1DCA144-C5B8-4E85-9B45-6206D1922014}" type="pres">
      <dgm:prSet presAssocID="{879BD7D1-4CF0-4178-97FC-15EC60DDAA25}" presName="sibTrans" presStyleCnt="0"/>
      <dgm:spPr/>
    </dgm:pt>
    <dgm:pt modelId="{981BDEAF-E6B5-4624-9F29-EB511E8B7402}" type="pres">
      <dgm:prSet presAssocID="{5B2F6E2C-2892-4EB0-91D1-6FE30F877555}" presName="node" presStyleLbl="node1" presStyleIdx="3" presStyleCnt="6" custScaleY="8740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1DC19BE-F83C-4F86-9138-13A69624E34A}" type="pres">
      <dgm:prSet presAssocID="{A40A07FE-3D2A-4501-8D06-24E681E1C029}" presName="sibTrans" presStyleCnt="0"/>
      <dgm:spPr/>
    </dgm:pt>
    <dgm:pt modelId="{C557B365-A37D-467F-81B4-DE33853FADA1}" type="pres">
      <dgm:prSet presAssocID="{4A841B87-C836-4E84-9F19-9D44AEC8FF07}" presName="node" presStyleLbl="node1" presStyleIdx="4" presStyleCnt="6" custScaleY="8206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8DABDDB-88FA-4D70-9C77-EBE4F4771395}" type="pres">
      <dgm:prSet presAssocID="{8C6ECAC5-8ABD-4B4E-A950-12C4F0899559}" presName="sibTrans" presStyleCnt="0"/>
      <dgm:spPr/>
    </dgm:pt>
    <dgm:pt modelId="{076102F3-295D-477A-B05E-E426F8F57B70}" type="pres">
      <dgm:prSet presAssocID="{8E86D340-5E50-4EEC-9CA8-63E286F7A913}" presName="node" presStyleLbl="node1" presStyleIdx="5" presStyleCnt="6" custScaleY="7805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97B0DFB-FFC5-45DD-B9F2-F1965FFEBE9F}" type="presOf" srcId="{BD7FB833-9C0D-44EE-9E1B-08FAA03FF588}" destId="{A7D1D5CB-F913-421E-BF55-3A1F89A8540C}" srcOrd="0" destOrd="0" presId="urn:microsoft.com/office/officeart/2005/8/layout/default"/>
    <dgm:cxn modelId="{602EBB8F-03C6-4660-A37F-2F45DFA0AE36}" type="presOf" srcId="{5B2F6E2C-2892-4EB0-91D1-6FE30F877555}" destId="{981BDEAF-E6B5-4624-9F29-EB511E8B7402}" srcOrd="0" destOrd="0" presId="urn:microsoft.com/office/officeart/2005/8/layout/default"/>
    <dgm:cxn modelId="{39D5080B-F203-4C7B-88A1-2A507ACF9487}" srcId="{B56159F6-3EA6-4BD6-A346-9ADF1D8F848A}" destId="{5B2F6E2C-2892-4EB0-91D1-6FE30F877555}" srcOrd="3" destOrd="0" parTransId="{15A83FF6-6045-4B61-9BB9-BE9EFB2A79EE}" sibTransId="{A40A07FE-3D2A-4501-8D06-24E681E1C029}"/>
    <dgm:cxn modelId="{0A828A3E-BBA2-4256-B87C-33E17336FA9C}" type="presOf" srcId="{E0A4741C-18C7-4F77-B36F-721799FA73FA}" destId="{D2D1F2D7-4B0A-4F0C-A8A1-4C281A1533EF}" srcOrd="0" destOrd="0" presId="urn:microsoft.com/office/officeart/2005/8/layout/default"/>
    <dgm:cxn modelId="{523908F8-D25C-48B5-BCAE-17D6A1C7CDD4}" srcId="{B56159F6-3EA6-4BD6-A346-9ADF1D8F848A}" destId="{8E86D340-5E50-4EEC-9CA8-63E286F7A913}" srcOrd="5" destOrd="0" parTransId="{BFE9937A-18E5-43E5-8DF9-AF3F81279783}" sibTransId="{0A27CBCE-D9A3-40D3-925A-246524A88552}"/>
    <dgm:cxn modelId="{FED544DA-B549-48A1-A216-399FFA7CCD0C}" type="presOf" srcId="{660B6D48-FFD6-4DC3-BE57-E06D2987E644}" destId="{552640B8-A982-4162-9B7D-056D35B74AFA}" srcOrd="0" destOrd="0" presId="urn:microsoft.com/office/officeart/2005/8/layout/default"/>
    <dgm:cxn modelId="{4FEC7BE1-B0A9-4DE6-8196-84B99298152B}" srcId="{B56159F6-3EA6-4BD6-A346-9ADF1D8F848A}" destId="{E0A4741C-18C7-4F77-B36F-721799FA73FA}" srcOrd="1" destOrd="0" parTransId="{3B5813F3-0C19-4DD3-91CB-D0E6DF511FC2}" sibTransId="{0563926D-7BE9-4079-B8CC-53D2DA1E9610}"/>
    <dgm:cxn modelId="{462B9D05-362C-4AA0-B6CF-587DF686F19E}" type="presOf" srcId="{4A841B87-C836-4E84-9F19-9D44AEC8FF07}" destId="{C557B365-A37D-467F-81B4-DE33853FADA1}" srcOrd="0" destOrd="0" presId="urn:microsoft.com/office/officeart/2005/8/layout/default"/>
    <dgm:cxn modelId="{B4247A1B-ADC5-477D-AC2D-5DA8914E8821}" srcId="{B56159F6-3EA6-4BD6-A346-9ADF1D8F848A}" destId="{4A841B87-C836-4E84-9F19-9D44AEC8FF07}" srcOrd="4" destOrd="0" parTransId="{37295EC1-D2A3-4F34-808C-085B8B45B854}" sibTransId="{8C6ECAC5-8ABD-4B4E-A950-12C4F0899559}"/>
    <dgm:cxn modelId="{815A9B1C-3AE2-4AA9-8D8E-A39EFE8AC02B}" srcId="{B56159F6-3EA6-4BD6-A346-9ADF1D8F848A}" destId="{BD7FB833-9C0D-44EE-9E1B-08FAA03FF588}" srcOrd="0" destOrd="0" parTransId="{17CC7F9F-8AC8-4D3A-9E74-9EC18E1EAA82}" sibTransId="{932143F7-3B1F-4FC9-A5DA-AA0A0768C0A7}"/>
    <dgm:cxn modelId="{16CC65F4-A940-4D4D-B264-6014670E3A75}" type="presOf" srcId="{B56159F6-3EA6-4BD6-A346-9ADF1D8F848A}" destId="{7D46D84B-86C5-4585-BF70-1EF9B364E9D2}" srcOrd="0" destOrd="0" presId="urn:microsoft.com/office/officeart/2005/8/layout/default"/>
    <dgm:cxn modelId="{97591D86-673C-4081-A5B9-166EB6CA82AD}" type="presOf" srcId="{8E86D340-5E50-4EEC-9CA8-63E286F7A913}" destId="{076102F3-295D-477A-B05E-E426F8F57B70}" srcOrd="0" destOrd="0" presId="urn:microsoft.com/office/officeart/2005/8/layout/default"/>
    <dgm:cxn modelId="{D933FBE3-A29B-4BF7-B2E5-8F6594DE186E}" srcId="{B56159F6-3EA6-4BD6-A346-9ADF1D8F848A}" destId="{660B6D48-FFD6-4DC3-BE57-E06D2987E644}" srcOrd="2" destOrd="0" parTransId="{8F256327-7846-4656-A9A5-D967534DBA47}" sibTransId="{879BD7D1-4CF0-4178-97FC-15EC60DDAA25}"/>
    <dgm:cxn modelId="{B881BD09-B9B9-471B-B322-2BA3CA0AE1C1}" type="presParOf" srcId="{7D46D84B-86C5-4585-BF70-1EF9B364E9D2}" destId="{A7D1D5CB-F913-421E-BF55-3A1F89A8540C}" srcOrd="0" destOrd="0" presId="urn:microsoft.com/office/officeart/2005/8/layout/default"/>
    <dgm:cxn modelId="{F11539D5-0C79-461E-A04D-5E8C9C443323}" type="presParOf" srcId="{7D46D84B-86C5-4585-BF70-1EF9B364E9D2}" destId="{C6A2195B-5F6D-48B3-AE49-FACDD89FD64E}" srcOrd="1" destOrd="0" presId="urn:microsoft.com/office/officeart/2005/8/layout/default"/>
    <dgm:cxn modelId="{9E1B7603-E273-4865-80A6-DE328E7F6ED6}" type="presParOf" srcId="{7D46D84B-86C5-4585-BF70-1EF9B364E9D2}" destId="{D2D1F2D7-4B0A-4F0C-A8A1-4C281A1533EF}" srcOrd="2" destOrd="0" presId="urn:microsoft.com/office/officeart/2005/8/layout/default"/>
    <dgm:cxn modelId="{00ED99C3-7028-4F8C-A0CF-4639E92D086D}" type="presParOf" srcId="{7D46D84B-86C5-4585-BF70-1EF9B364E9D2}" destId="{98F3B8CE-AEEA-4848-BD6C-D91B26EAB2EF}" srcOrd="3" destOrd="0" presId="urn:microsoft.com/office/officeart/2005/8/layout/default"/>
    <dgm:cxn modelId="{0B9285D6-A2CE-4E04-801E-2CEF520683A6}" type="presParOf" srcId="{7D46D84B-86C5-4585-BF70-1EF9B364E9D2}" destId="{552640B8-A982-4162-9B7D-056D35B74AFA}" srcOrd="4" destOrd="0" presId="urn:microsoft.com/office/officeart/2005/8/layout/default"/>
    <dgm:cxn modelId="{28E6B387-8639-4133-A369-7DBB408E4EE4}" type="presParOf" srcId="{7D46D84B-86C5-4585-BF70-1EF9B364E9D2}" destId="{41DCA144-C5B8-4E85-9B45-6206D1922014}" srcOrd="5" destOrd="0" presId="urn:microsoft.com/office/officeart/2005/8/layout/default"/>
    <dgm:cxn modelId="{9E4EA74A-7E7D-42DE-B626-8729B04C6310}" type="presParOf" srcId="{7D46D84B-86C5-4585-BF70-1EF9B364E9D2}" destId="{981BDEAF-E6B5-4624-9F29-EB511E8B7402}" srcOrd="6" destOrd="0" presId="urn:microsoft.com/office/officeart/2005/8/layout/default"/>
    <dgm:cxn modelId="{E7B6F644-9CEA-4D1B-AF02-6FA9DBCBC76A}" type="presParOf" srcId="{7D46D84B-86C5-4585-BF70-1EF9B364E9D2}" destId="{B1DC19BE-F83C-4F86-9138-13A69624E34A}" srcOrd="7" destOrd="0" presId="urn:microsoft.com/office/officeart/2005/8/layout/default"/>
    <dgm:cxn modelId="{57E544F5-30D3-4066-9E3B-FA3CDC1B8C24}" type="presParOf" srcId="{7D46D84B-86C5-4585-BF70-1EF9B364E9D2}" destId="{C557B365-A37D-467F-81B4-DE33853FADA1}" srcOrd="8" destOrd="0" presId="urn:microsoft.com/office/officeart/2005/8/layout/default"/>
    <dgm:cxn modelId="{5CB9FC3A-353D-4BA6-BFDB-CDB61DF21E85}" type="presParOf" srcId="{7D46D84B-86C5-4585-BF70-1EF9B364E9D2}" destId="{18DABDDB-88FA-4D70-9C77-EBE4F4771395}" srcOrd="9" destOrd="0" presId="urn:microsoft.com/office/officeart/2005/8/layout/default"/>
    <dgm:cxn modelId="{B2AF6E55-1504-4A06-9490-EF877B2CC878}" type="presParOf" srcId="{7D46D84B-86C5-4585-BF70-1EF9B364E9D2}" destId="{076102F3-295D-477A-B05E-E426F8F57B7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91FD6-A3F3-42A9-B7EA-5F846A1B0926}">
      <dsp:nvSpPr>
        <dsp:cNvPr id="0" name=""/>
        <dsp:cNvSpPr/>
      </dsp:nvSpPr>
      <dsp:spPr>
        <a:xfrm>
          <a:off x="788669" y="0"/>
          <a:ext cx="8938260" cy="397694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BE056-C509-4832-8E45-5E5DBA01FD87}">
      <dsp:nvSpPr>
        <dsp:cNvPr id="0" name=""/>
        <dsp:cNvSpPr/>
      </dsp:nvSpPr>
      <dsp:spPr>
        <a:xfrm>
          <a:off x="11296" y="532107"/>
          <a:ext cx="3384708" cy="291273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  <a:latin typeface="Maiandra GD" panose="020E0502030308020204" pitchFamily="34" charset="0"/>
              <a:ea typeface="Verdana" panose="020B0604030504040204" pitchFamily="34" charset="0"/>
              <a:cs typeface="Arial" panose="020B0604020202020204" pitchFamily="34" charset="0"/>
            </a:rPr>
            <a:t>Programa de transferencias monetarias condicionadas TMC, que tiene como fin mitigar el impacto de la recesión económica sobre las familias más pobres del país y garantizar la asistencia escolar y niveles adecuados en nutrición y atención en salud de los menores de 18 años.</a:t>
          </a:r>
          <a:endParaRPr lang="es-CO" sz="1800" kern="1200" dirty="0">
            <a:solidFill>
              <a:schemeClr val="tx1"/>
            </a:solidFill>
            <a:latin typeface="Maiandra GD" panose="020E0502030308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153484" y="674295"/>
        <a:ext cx="3100332" cy="2628354"/>
      </dsp:txXfrm>
    </dsp:sp>
    <dsp:sp modelId="{5958116B-D7D4-49F6-99E8-CACAA2C3A9DF}">
      <dsp:nvSpPr>
        <dsp:cNvPr id="0" name=""/>
        <dsp:cNvSpPr/>
      </dsp:nvSpPr>
      <dsp:spPr>
        <a:xfrm>
          <a:off x="3565445" y="611654"/>
          <a:ext cx="3384708" cy="2753636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  <a:latin typeface="Maiandra GD" panose="020E0502030308020204" pitchFamily="34" charset="0"/>
              <a:ea typeface="Verdana" panose="020B0604030504040204" pitchFamily="34" charset="0"/>
              <a:cs typeface="Verdana" panose="020B0604030504040204" pitchFamily="34" charset="0"/>
            </a:rPr>
            <a:t>Dirigido por el DPS y operado por Municipios (Enlace municipal y apoyos)</a:t>
          </a:r>
          <a:endParaRPr lang="es-CO" sz="1800" kern="1200" dirty="0">
            <a:solidFill>
              <a:schemeClr val="tx1"/>
            </a:solidFill>
            <a:latin typeface="Maiandra GD" panose="020E050203030802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699866" y="746075"/>
        <a:ext cx="3115866" cy="2484794"/>
      </dsp:txXfrm>
    </dsp:sp>
    <dsp:sp modelId="{DFEB50E3-C294-40F8-99AD-E31B4B9C11FB}">
      <dsp:nvSpPr>
        <dsp:cNvPr id="0" name=""/>
        <dsp:cNvSpPr/>
      </dsp:nvSpPr>
      <dsp:spPr>
        <a:xfrm>
          <a:off x="7119595" y="700340"/>
          <a:ext cx="3384708" cy="2576264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  <a:latin typeface="Maiandra GD" panose="020E0502030308020204" pitchFamily="34" charset="0"/>
              <a:ea typeface="Verdana" panose="020B0604030504040204" pitchFamily="34" charset="0"/>
              <a:cs typeface="Verdana" panose="020B0604030504040204" pitchFamily="34" charset="0"/>
            </a:rPr>
            <a:t>En el municipio de Itagüí se atienden 4358 familias</a:t>
          </a:r>
          <a:endParaRPr lang="es-CO" sz="1800" kern="1200" dirty="0">
            <a:solidFill>
              <a:schemeClr val="tx1"/>
            </a:solidFill>
            <a:latin typeface="Maiandra GD" panose="020E050203030802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245358" y="826103"/>
        <a:ext cx="3133182" cy="2324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C9869-EC15-4AF8-B5F7-33D16AB2EBA0}">
      <dsp:nvSpPr>
        <dsp:cNvPr id="0" name=""/>
        <dsp:cNvSpPr/>
      </dsp:nvSpPr>
      <dsp:spPr>
        <a:xfrm>
          <a:off x="24750" y="303364"/>
          <a:ext cx="2917047" cy="5510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 smtClean="0">
              <a:solidFill>
                <a:schemeClr val="tx1"/>
              </a:solidFill>
              <a:latin typeface="Maiandra GD" panose="020E0502030308020204" pitchFamily="34" charset="0"/>
            </a:rPr>
            <a:t>SISBEN</a:t>
          </a:r>
          <a:endParaRPr lang="es-CO" sz="28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24750" y="303364"/>
        <a:ext cx="2917047" cy="551002"/>
      </dsp:txXfrm>
    </dsp:sp>
    <dsp:sp modelId="{1120D856-05F2-4942-BC7A-F12538F64F38}">
      <dsp:nvSpPr>
        <dsp:cNvPr id="0" name=""/>
        <dsp:cNvSpPr/>
      </dsp:nvSpPr>
      <dsp:spPr>
        <a:xfrm>
          <a:off x="3915929" y="303394"/>
          <a:ext cx="2428014" cy="5152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 smtClean="0">
              <a:solidFill>
                <a:schemeClr val="tx1"/>
              </a:solidFill>
              <a:latin typeface="Maiandra GD" panose="020E0502030308020204" pitchFamily="34" charset="0"/>
            </a:rPr>
            <a:t>UNIDOS</a:t>
          </a:r>
          <a:endParaRPr lang="es-CO" sz="28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3915929" y="303394"/>
        <a:ext cx="2428014" cy="515225"/>
      </dsp:txXfrm>
    </dsp:sp>
    <dsp:sp modelId="{7ACFACB6-4FAA-4B73-A1E7-D740EB9D212F}">
      <dsp:nvSpPr>
        <dsp:cNvPr id="0" name=""/>
        <dsp:cNvSpPr/>
      </dsp:nvSpPr>
      <dsp:spPr>
        <a:xfrm>
          <a:off x="7364385" y="303364"/>
          <a:ext cx="2874974" cy="5355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 smtClean="0">
              <a:solidFill>
                <a:schemeClr val="tx1"/>
              </a:solidFill>
              <a:latin typeface="Maiandra GD" panose="020E0502030308020204" pitchFamily="34" charset="0"/>
            </a:rPr>
            <a:t>DESPLAZADOS</a:t>
          </a:r>
          <a:endParaRPr lang="es-CO" sz="2800" kern="1200" dirty="0">
            <a:solidFill>
              <a:schemeClr val="tx1"/>
            </a:solidFill>
            <a:latin typeface="Maiandra GD" panose="020E0502030308020204" pitchFamily="34" charset="0"/>
          </a:endParaRPr>
        </a:p>
      </dsp:txBody>
      <dsp:txXfrm>
        <a:off x="7364385" y="303364"/>
        <a:ext cx="2874974" cy="535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1D5CB-F913-421E-BF55-3A1F89A8540C}">
      <dsp:nvSpPr>
        <dsp:cNvPr id="0" name=""/>
        <dsp:cNvSpPr/>
      </dsp:nvSpPr>
      <dsp:spPr>
        <a:xfrm>
          <a:off x="4621" y="456509"/>
          <a:ext cx="2750774" cy="14287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Maiandra GD" panose="020E0502030308020204" pitchFamily="34" charset="0"/>
            </a:rPr>
            <a:t>Búsquedas activas solicitadas por DPS.</a:t>
          </a:r>
          <a:endParaRPr lang="es-CO" sz="1800" kern="1200" dirty="0">
            <a:latin typeface="Maiandra GD" panose="020E0502030308020204" pitchFamily="34" charset="0"/>
          </a:endParaRPr>
        </a:p>
      </dsp:txBody>
      <dsp:txXfrm>
        <a:off x="4621" y="456509"/>
        <a:ext cx="2750774" cy="1428757"/>
      </dsp:txXfrm>
    </dsp:sp>
    <dsp:sp modelId="{D2D1F2D7-4B0A-4F0C-A8A1-4C281A1533EF}">
      <dsp:nvSpPr>
        <dsp:cNvPr id="0" name=""/>
        <dsp:cNvSpPr/>
      </dsp:nvSpPr>
      <dsp:spPr>
        <a:xfrm>
          <a:off x="3025851" y="456509"/>
          <a:ext cx="2750774" cy="1428757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Maiandra GD" panose="020E0502030308020204" pitchFamily="34" charset="0"/>
            </a:rPr>
            <a:t>Articulación con otras dependencias como Secretaría de educación e instituciones educativas públicas y privadas. </a:t>
          </a:r>
        </a:p>
      </dsp:txBody>
      <dsp:txXfrm>
        <a:off x="3025851" y="456509"/>
        <a:ext cx="2750774" cy="1428757"/>
      </dsp:txXfrm>
    </dsp:sp>
    <dsp:sp modelId="{552640B8-A982-4162-9B7D-056D35B74AFA}">
      <dsp:nvSpPr>
        <dsp:cNvPr id="0" name=""/>
        <dsp:cNvSpPr/>
      </dsp:nvSpPr>
      <dsp:spPr>
        <a:xfrm>
          <a:off x="6051235" y="495592"/>
          <a:ext cx="2750774" cy="1371915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Maiandra GD" panose="020E0502030308020204" pitchFamily="34" charset="0"/>
            </a:rPr>
            <a:t>Comunicación permanente con DPS</a:t>
          </a:r>
        </a:p>
      </dsp:txBody>
      <dsp:txXfrm>
        <a:off x="6051235" y="495592"/>
        <a:ext cx="2750774" cy="1371915"/>
      </dsp:txXfrm>
    </dsp:sp>
    <dsp:sp modelId="{981BDEAF-E6B5-4624-9F29-EB511E8B7402}">
      <dsp:nvSpPr>
        <dsp:cNvPr id="0" name=""/>
        <dsp:cNvSpPr/>
      </dsp:nvSpPr>
      <dsp:spPr>
        <a:xfrm>
          <a:off x="0" y="1989752"/>
          <a:ext cx="2750774" cy="1442522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Maiandra GD" panose="020E0502030308020204" pitchFamily="34" charset="0"/>
            </a:rPr>
            <a:t>Orientación a las familias del programa.</a:t>
          </a:r>
          <a:endParaRPr lang="es-CO" sz="1800" kern="1200" dirty="0">
            <a:latin typeface="Maiandra GD" panose="020E0502030308020204" pitchFamily="34" charset="0"/>
          </a:endParaRPr>
        </a:p>
      </dsp:txBody>
      <dsp:txXfrm>
        <a:off x="0" y="1989752"/>
        <a:ext cx="2750774" cy="1442522"/>
      </dsp:txXfrm>
    </dsp:sp>
    <dsp:sp modelId="{C557B365-A37D-467F-81B4-DE33853FADA1}">
      <dsp:nvSpPr>
        <dsp:cNvPr id="0" name=""/>
        <dsp:cNvSpPr/>
      </dsp:nvSpPr>
      <dsp:spPr>
        <a:xfrm>
          <a:off x="3025851" y="2033819"/>
          <a:ext cx="2750774" cy="1354387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Maiandra GD" panose="020E0502030308020204" pitchFamily="34" charset="0"/>
            </a:rPr>
            <a:t>Publicación de piezas graficas en redes sociales </a:t>
          </a:r>
          <a:endParaRPr lang="es-CO" sz="1800" kern="1200" dirty="0">
            <a:latin typeface="Maiandra GD" panose="020E0502030308020204" pitchFamily="34" charset="0"/>
          </a:endParaRPr>
        </a:p>
      </dsp:txBody>
      <dsp:txXfrm>
        <a:off x="3025851" y="2033819"/>
        <a:ext cx="2750774" cy="1354387"/>
      </dsp:txXfrm>
    </dsp:sp>
    <dsp:sp modelId="{076102F3-295D-477A-B05E-E426F8F57B70}">
      <dsp:nvSpPr>
        <dsp:cNvPr id="0" name=""/>
        <dsp:cNvSpPr/>
      </dsp:nvSpPr>
      <dsp:spPr>
        <a:xfrm>
          <a:off x="6051702" y="2066870"/>
          <a:ext cx="2750774" cy="1288286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Maiandra GD" panose="020E0502030308020204" pitchFamily="34" charset="0"/>
            </a:rPr>
            <a:t>Estrategia con madres lideres</a:t>
          </a:r>
          <a:endParaRPr lang="es-CO" sz="1800" kern="1200" dirty="0">
            <a:latin typeface="Maiandra GD" panose="020E0502030308020204" pitchFamily="34" charset="0"/>
          </a:endParaRPr>
        </a:p>
      </dsp:txBody>
      <dsp:txXfrm>
        <a:off x="6051702" y="2066870"/>
        <a:ext cx="2750774" cy="1288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502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648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077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87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638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940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63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875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68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72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523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5D112-393E-4480-9C39-A033B278252B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E4BA6-094D-4E35-A029-F9F156091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22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chart" Target="../charts/chart3.xml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74211"/>
          <a:ext cx="10515600" cy="3976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/>
          </p:nvPr>
        </p:nvGraphicFramePr>
        <p:xfrm>
          <a:off x="1114409" y="5214552"/>
          <a:ext cx="10239391" cy="873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9AA8153B-AEE2-4FAC-8475-4D4F3C9B7147}"/>
              </a:ext>
            </a:extLst>
          </p:cNvPr>
          <p:cNvSpPr/>
          <p:nvPr/>
        </p:nvSpPr>
        <p:spPr>
          <a:xfrm>
            <a:off x="381344" y="757646"/>
            <a:ext cx="6646473" cy="56605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235861" y="567345"/>
            <a:ext cx="669936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55B2"/>
                </a:solidFill>
                <a:latin typeface="Maiandra GD" panose="020E0502030308020204" pitchFamily="34" charset="0"/>
              </a:rPr>
              <a:t>FAMILIAS EN ACCION</a:t>
            </a:r>
            <a:endParaRPr lang="es-CO" sz="2800" b="1" dirty="0">
              <a:solidFill>
                <a:srgbClr val="0055B2"/>
              </a:solidFill>
              <a:latin typeface="Maiandra GD" panose="020E0502030308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/>
          </p:nvPr>
        </p:nvGraphicFramePr>
        <p:xfrm>
          <a:off x="428390" y="3472002"/>
          <a:ext cx="5376231" cy="328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redondeado 2"/>
          <p:cNvSpPr/>
          <p:nvPr/>
        </p:nvSpPr>
        <p:spPr>
          <a:xfrm>
            <a:off x="1143651" y="2639758"/>
            <a:ext cx="3945708" cy="83224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55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55B2"/>
                </a:solidFill>
              </a:rPr>
              <a:t>Total Liquidación Anual 2020: </a:t>
            </a:r>
            <a:r>
              <a:rPr lang="es-CO" dirty="0" smtClean="0">
                <a:solidFill>
                  <a:srgbClr val="0055B2"/>
                </a:solidFill>
                <a:latin typeface="Maiandra GD" panose="020E0502030308020204" pitchFamily="34" charset="0"/>
              </a:rPr>
              <a:t>1,745,983,750</a:t>
            </a:r>
            <a:endParaRPr lang="es-CO" dirty="0">
              <a:solidFill>
                <a:srgbClr val="0055B2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/>
          </p:nvPr>
        </p:nvGraphicFramePr>
        <p:xfrm>
          <a:off x="6224687" y="3472002"/>
          <a:ext cx="5660335" cy="328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7082000" y="2639758"/>
            <a:ext cx="3945708" cy="83224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55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rgbClr val="0055B2"/>
                </a:solidFill>
                <a:latin typeface="Maiandra GD" panose="020E0502030308020204" pitchFamily="34" charset="0"/>
              </a:rPr>
              <a:t>Acumulado Liquidación 2021:</a:t>
            </a:r>
            <a:r>
              <a:rPr lang="es-CO" sz="2000" dirty="0">
                <a:latin typeface="Maiandra GD" panose="020E0502030308020204" pitchFamily="34" charset="0"/>
              </a:rPr>
              <a:t> $             </a:t>
            </a:r>
            <a:r>
              <a:rPr lang="es-CO" sz="2000" dirty="0">
                <a:solidFill>
                  <a:srgbClr val="0055B2"/>
                </a:solidFill>
                <a:latin typeface="Maiandra GD" panose="020E0502030308020204" pitchFamily="34" charset="0"/>
              </a:rPr>
              <a:t>1.203.344.600,00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4711" y="1472694"/>
            <a:ext cx="6328109" cy="96269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AA8153B-AEE2-4FAC-8475-4D4F3C9B7147}"/>
              </a:ext>
            </a:extLst>
          </p:cNvPr>
          <p:cNvSpPr/>
          <p:nvPr/>
        </p:nvSpPr>
        <p:spPr>
          <a:xfrm>
            <a:off x="381344" y="757647"/>
            <a:ext cx="6646473" cy="47573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235861" y="567345"/>
            <a:ext cx="66993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419" sz="2400" b="1" dirty="0">
                <a:solidFill>
                  <a:srgbClr val="0055B2"/>
                </a:solidFill>
                <a:latin typeface="Maiandra GD" panose="020E0502030308020204" pitchFamily="34" charset="0"/>
              </a:rPr>
              <a:t>LIQUIDACIÓN Y COBRO DE INCENTIVOS</a:t>
            </a:r>
          </a:p>
        </p:txBody>
      </p:sp>
    </p:spTree>
    <p:extLst>
      <p:ext uri="{BB962C8B-B14F-4D97-AF65-F5344CB8AC3E}">
        <p14:creationId xmlns:p14="http://schemas.microsoft.com/office/powerpoint/2010/main" val="9771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ede ser una imagen de texto que dice &quot;¡Atención! Entrega de incentivos del ciclo 3 por saludy educación correspondiente a los meses de febrero marzo del 2021 del programa Familias en Acción. Fecha de inicio: 10 de julio- Finalización: 26 de julio Para más información escanea código QR Los problemas que se puedan presentar con el producto Daviplata deben ser resueltos por el/la titular de la cuenta, considerando que es una relación Cliente/Banco en los siguientes canales de atención: #690 SMS 85888. equidad Ast FFamilias EnAccion Alcaldíade Itagüí ም° Secretaría de Salud Protección Social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111" y="3773665"/>
            <a:ext cx="2413582" cy="241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1222872" y="1222971"/>
          <a:ext cx="4223657" cy="2076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923" y="2021069"/>
            <a:ext cx="5734281" cy="1098624"/>
          </a:xfrm>
          <a:prstGeom prst="rect">
            <a:avLst/>
          </a:prstGeom>
        </p:spPr>
      </p:pic>
      <p:graphicFrame>
        <p:nvGraphicFramePr>
          <p:cNvPr id="6" name="Diagrama 5"/>
          <p:cNvGraphicFramePr/>
          <p:nvPr>
            <p:extLst/>
          </p:nvPr>
        </p:nvGraphicFramePr>
        <p:xfrm>
          <a:off x="605928" y="2946493"/>
          <a:ext cx="8802477" cy="371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9AA8153B-AEE2-4FAC-8475-4D4F3C9B7147}"/>
              </a:ext>
            </a:extLst>
          </p:cNvPr>
          <p:cNvSpPr/>
          <p:nvPr/>
        </p:nvSpPr>
        <p:spPr>
          <a:xfrm>
            <a:off x="532320" y="572381"/>
            <a:ext cx="6646473" cy="48333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386837" y="382080"/>
            <a:ext cx="669936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419" sz="2800" b="1" dirty="0">
                <a:solidFill>
                  <a:srgbClr val="0055B2"/>
                </a:solidFill>
                <a:latin typeface="Maiandra GD" panose="020E0502030308020204" pitchFamily="34" charset="0"/>
              </a:rPr>
              <a:t>INSCRIPCIONES</a:t>
            </a:r>
          </a:p>
        </p:txBody>
      </p:sp>
    </p:spTree>
    <p:extLst>
      <p:ext uri="{BB962C8B-B14F-4D97-AF65-F5344CB8AC3E}">
        <p14:creationId xmlns:p14="http://schemas.microsoft.com/office/powerpoint/2010/main" val="29816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Verdana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María Martínez Duque</dc:creator>
  <cp:lastModifiedBy>Diana María Martínez Duque</cp:lastModifiedBy>
  <cp:revision>1</cp:revision>
  <dcterms:created xsi:type="dcterms:W3CDTF">2021-09-23T18:22:12Z</dcterms:created>
  <dcterms:modified xsi:type="dcterms:W3CDTF">2021-09-23T18:23:20Z</dcterms:modified>
</cp:coreProperties>
</file>