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76" r:id="rId5"/>
    <p:sldId id="270" r:id="rId6"/>
    <p:sldId id="277" r:id="rId7"/>
    <p:sldId id="279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1" r:id="rId20"/>
    <p:sldId id="294" r:id="rId21"/>
    <p:sldId id="293" r:id="rId22"/>
    <p:sldId id="292" r:id="rId23"/>
    <p:sldId id="295" r:id="rId24"/>
    <p:sldId id="296" r:id="rId25"/>
    <p:sldId id="298" r:id="rId26"/>
    <p:sldId id="297" r:id="rId27"/>
    <p:sldId id="301" r:id="rId28"/>
    <p:sldId id="300" r:id="rId29"/>
    <p:sldId id="299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2" r:id="rId39"/>
    <p:sldId id="310" r:id="rId40"/>
    <p:sldId id="311" r:id="rId41"/>
    <p:sldId id="313" r:id="rId42"/>
    <p:sldId id="314" r:id="rId43"/>
    <p:sldId id="315" r:id="rId44"/>
    <p:sldId id="316" r:id="rId45"/>
    <p:sldId id="317" r:id="rId46"/>
    <p:sldId id="258" r:id="rId4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892" userDrawn="1">
          <p15:clr>
            <a:srgbClr val="A4A3A4"/>
          </p15:clr>
        </p15:guide>
        <p15:guide id="3" pos="7491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14" y="60"/>
      </p:cViewPr>
      <p:guideLst>
        <p:guide orient="horz" pos="663"/>
        <p:guide pos="892"/>
        <p:guide pos="7491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E378A-4B22-4D19-B105-F4C6E39D9C09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48F11798-92DB-4229-8442-98779E193CEC}" type="pres">
      <dgm:prSet presAssocID="{86EE378A-4B22-4D19-B105-F4C6E39D9C0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</dgm:ptLst>
  <dgm:cxnLst>
    <dgm:cxn modelId="{14B39688-5A80-43CF-9C96-7B239D879739}" type="presOf" srcId="{86EE378A-4B22-4D19-B105-F4C6E39D9C09}" destId="{48F11798-92DB-4229-8442-98779E193CEC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94119-4EF0-47A6-B928-1BECE4C006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8F14414-6598-4E73-8C52-7B7B8A929125}">
      <dgm:prSet custT="1"/>
      <dgm:spPr/>
      <dgm:t>
        <a:bodyPr/>
        <a:lstStyle/>
        <a:p>
          <a:pPr algn="just" rtl="0"/>
          <a:r>
            <a:rPr lang="es-CO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Debe realizar acciones de seguimiento a la implementación y eficacia de los planes de mejoramiento </a:t>
          </a:r>
          <a:r>
            <a:rPr lang="es-CO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PAMEC (auditorias, indicadores</a:t>
          </a:r>
          <a:r>
            <a:rPr lang="es-CO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, etc., </a:t>
          </a:r>
          <a:r>
            <a:rPr lang="es-CO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orientadas a evaluar el cumplimiento de las metas establecidas.</a:t>
          </a:r>
          <a:endParaRPr lang="es-CO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87E0DC-0939-4CE3-ACCC-6A89EF73FAA0}" type="parTrans" cxnId="{A6A022A6-2A78-405B-A246-F844DA1C18EA}">
      <dgm:prSet/>
      <dgm:spPr/>
      <dgm:t>
        <a:bodyPr/>
        <a:lstStyle/>
        <a:p>
          <a:endParaRPr lang="es-CO" sz="1600"/>
        </a:p>
      </dgm:t>
    </dgm:pt>
    <dgm:pt modelId="{A8125B13-B06E-4E92-BB2B-943AF01CA306}" type="sibTrans" cxnId="{A6A022A6-2A78-405B-A246-F844DA1C18EA}">
      <dgm:prSet/>
      <dgm:spPr/>
      <dgm:t>
        <a:bodyPr/>
        <a:lstStyle/>
        <a:p>
          <a:endParaRPr lang="es-CO" sz="1600"/>
        </a:p>
      </dgm:t>
    </dgm:pt>
    <dgm:pt modelId="{930E3831-99D0-42AD-A25E-A0192FD1D791}">
      <dgm:prSet custT="1"/>
      <dgm:spPr/>
      <dgm:t>
        <a:bodyPr/>
        <a:lstStyle/>
        <a:p>
          <a:pPr rtl="0"/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Debe tener definido las personas responsables del seguimiento a los planes de mejora</a:t>
          </a:r>
        </a:p>
      </dgm:t>
    </dgm:pt>
    <dgm:pt modelId="{35464727-123B-464F-9B83-1DE1DC3B15CA}" type="parTrans" cxnId="{883D9BF7-B024-4DD4-9952-6725EEF56CB8}">
      <dgm:prSet/>
      <dgm:spPr/>
      <dgm:t>
        <a:bodyPr/>
        <a:lstStyle/>
        <a:p>
          <a:endParaRPr lang="es-CO" sz="1600"/>
        </a:p>
      </dgm:t>
    </dgm:pt>
    <dgm:pt modelId="{3F48A8C3-D62A-4464-BFC3-F2F3699222EA}" type="sibTrans" cxnId="{883D9BF7-B024-4DD4-9952-6725EEF56CB8}">
      <dgm:prSet/>
      <dgm:spPr/>
      <dgm:t>
        <a:bodyPr/>
        <a:lstStyle/>
        <a:p>
          <a:endParaRPr lang="es-CO" sz="1600"/>
        </a:p>
      </dgm:t>
    </dgm:pt>
    <dgm:pt modelId="{8D288F6F-037F-4016-9D85-C87B39BED97A}">
      <dgm:prSet custT="1"/>
      <dgm:spPr/>
      <dgm:t>
        <a:bodyPr/>
        <a:lstStyle/>
        <a:p>
          <a:pPr rtl="0"/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Debe quedar constancia de los seguimientos realizados</a:t>
          </a:r>
        </a:p>
      </dgm:t>
    </dgm:pt>
    <dgm:pt modelId="{E4D09F4A-95E4-4ECB-85B8-00ABD0D919AA}" type="parTrans" cxnId="{33439FA2-C70A-43FF-B9C7-C4348A572405}">
      <dgm:prSet/>
      <dgm:spPr/>
      <dgm:t>
        <a:bodyPr/>
        <a:lstStyle/>
        <a:p>
          <a:endParaRPr lang="es-CO" sz="1600"/>
        </a:p>
      </dgm:t>
    </dgm:pt>
    <dgm:pt modelId="{771A1B6C-C3AD-4089-9203-A37B92B6A240}" type="sibTrans" cxnId="{33439FA2-C70A-43FF-B9C7-C4348A572405}">
      <dgm:prSet/>
      <dgm:spPr/>
      <dgm:t>
        <a:bodyPr/>
        <a:lstStyle/>
        <a:p>
          <a:endParaRPr lang="es-CO" sz="1600"/>
        </a:p>
      </dgm:t>
    </dgm:pt>
    <dgm:pt modelId="{2360BFEF-E31F-45F3-808A-34E0CB737AD9}">
      <dgm:prSet custT="1"/>
      <dgm:spPr/>
      <dgm:t>
        <a:bodyPr/>
        <a:lstStyle/>
        <a:p>
          <a:pPr rtl="0"/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Debe definirse planes de choque cuando se presentan desviaciones en la implementación de los planes de mejora</a:t>
          </a:r>
        </a:p>
      </dgm:t>
    </dgm:pt>
    <dgm:pt modelId="{E7345960-EB67-43E8-93AD-D35BAA96FC52}" type="parTrans" cxnId="{E79019C9-3021-4491-8CA1-C545FEE768EA}">
      <dgm:prSet/>
      <dgm:spPr/>
      <dgm:t>
        <a:bodyPr/>
        <a:lstStyle/>
        <a:p>
          <a:endParaRPr lang="es-CO" sz="1600"/>
        </a:p>
      </dgm:t>
    </dgm:pt>
    <dgm:pt modelId="{60FD3F9B-364C-4F40-9047-A6C40A448630}" type="sibTrans" cxnId="{E79019C9-3021-4491-8CA1-C545FEE768EA}">
      <dgm:prSet/>
      <dgm:spPr/>
      <dgm:t>
        <a:bodyPr/>
        <a:lstStyle/>
        <a:p>
          <a:endParaRPr lang="es-CO" sz="1600"/>
        </a:p>
      </dgm:t>
    </dgm:pt>
    <dgm:pt modelId="{7B097541-2808-4A48-A88B-B6F3A93C7A1E}" type="pres">
      <dgm:prSet presAssocID="{BEF94119-4EF0-47A6-B928-1BECE4C006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F83EE8B-C750-4F2C-B782-C4E8AB5898F5}" type="pres">
      <dgm:prSet presAssocID="{18F14414-6598-4E73-8C52-7B7B8A929125}" presName="parentLin" presStyleCnt="0"/>
      <dgm:spPr/>
    </dgm:pt>
    <dgm:pt modelId="{EF42AE97-0CF7-4C27-A1F1-660A03F5253F}" type="pres">
      <dgm:prSet presAssocID="{18F14414-6598-4E73-8C52-7B7B8A929125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272D1944-4E30-4176-A282-23DF06846C66}" type="pres">
      <dgm:prSet presAssocID="{18F14414-6598-4E73-8C52-7B7B8A929125}" presName="parentText" presStyleLbl="node1" presStyleIdx="0" presStyleCnt="4" custScaleX="110816" custScaleY="15888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00669D-8456-433F-9E1F-694854CA6EEB}" type="pres">
      <dgm:prSet presAssocID="{18F14414-6598-4E73-8C52-7B7B8A929125}" presName="negativeSpace" presStyleCnt="0"/>
      <dgm:spPr/>
    </dgm:pt>
    <dgm:pt modelId="{7AF1CF8A-3757-4626-AB6C-B9318324EDD2}" type="pres">
      <dgm:prSet presAssocID="{18F14414-6598-4E73-8C52-7B7B8A929125}" presName="childText" presStyleLbl="conFgAcc1" presStyleIdx="0" presStyleCnt="4">
        <dgm:presLayoutVars>
          <dgm:bulletEnabled val="1"/>
        </dgm:presLayoutVars>
      </dgm:prSet>
      <dgm:spPr/>
    </dgm:pt>
    <dgm:pt modelId="{44349F30-00FF-4742-B129-88436445DA9F}" type="pres">
      <dgm:prSet presAssocID="{A8125B13-B06E-4E92-BB2B-943AF01CA306}" presName="spaceBetweenRectangles" presStyleCnt="0"/>
      <dgm:spPr/>
    </dgm:pt>
    <dgm:pt modelId="{D70E9C7B-D6E6-4F46-AC31-2CFFA62BEC37}" type="pres">
      <dgm:prSet presAssocID="{930E3831-99D0-42AD-A25E-A0192FD1D791}" presName="parentLin" presStyleCnt="0"/>
      <dgm:spPr/>
    </dgm:pt>
    <dgm:pt modelId="{63DEC947-F29F-4D9E-9119-E1D0AC6989E7}" type="pres">
      <dgm:prSet presAssocID="{930E3831-99D0-42AD-A25E-A0192FD1D791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3E32A346-1198-441F-996B-C22CD4BD6433}" type="pres">
      <dgm:prSet presAssocID="{930E3831-99D0-42AD-A25E-A0192FD1D791}" presName="parentText" presStyleLbl="node1" presStyleIdx="1" presStyleCnt="4" custScaleX="111195" custScaleY="92433" custLinFactNeighborX="3226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09A5D9-F573-4450-A430-6413AA2C24A0}" type="pres">
      <dgm:prSet presAssocID="{930E3831-99D0-42AD-A25E-A0192FD1D791}" presName="negativeSpace" presStyleCnt="0"/>
      <dgm:spPr/>
    </dgm:pt>
    <dgm:pt modelId="{30B73CD1-B77C-4172-87FE-C2D227B30AB6}" type="pres">
      <dgm:prSet presAssocID="{930E3831-99D0-42AD-A25E-A0192FD1D791}" presName="childText" presStyleLbl="conFgAcc1" presStyleIdx="1" presStyleCnt="4">
        <dgm:presLayoutVars>
          <dgm:bulletEnabled val="1"/>
        </dgm:presLayoutVars>
      </dgm:prSet>
      <dgm:spPr/>
    </dgm:pt>
    <dgm:pt modelId="{61D0E3F1-ED3A-4C8A-9C5D-267BDD0C4D77}" type="pres">
      <dgm:prSet presAssocID="{3F48A8C3-D62A-4464-BFC3-F2F3699222EA}" presName="spaceBetweenRectangles" presStyleCnt="0"/>
      <dgm:spPr/>
    </dgm:pt>
    <dgm:pt modelId="{85108A23-18FB-49CE-8D3B-627BAB0A2FEB}" type="pres">
      <dgm:prSet presAssocID="{8D288F6F-037F-4016-9D85-C87B39BED97A}" presName="parentLin" presStyleCnt="0"/>
      <dgm:spPr/>
    </dgm:pt>
    <dgm:pt modelId="{AF808585-F835-49DA-B9E6-7C1E20D937C2}" type="pres">
      <dgm:prSet presAssocID="{8D288F6F-037F-4016-9D85-C87B39BED97A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F1F04F91-D82C-491E-ADF3-B226EA824713}" type="pres">
      <dgm:prSet presAssocID="{8D288F6F-037F-4016-9D85-C87B39BED97A}" presName="parentText" presStyleLbl="node1" presStyleIdx="2" presStyleCnt="4" custScaleX="11340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C7B40E-9196-4ABA-BDDC-89DE56423ACE}" type="pres">
      <dgm:prSet presAssocID="{8D288F6F-037F-4016-9D85-C87B39BED97A}" presName="negativeSpace" presStyleCnt="0"/>
      <dgm:spPr/>
    </dgm:pt>
    <dgm:pt modelId="{CDFE6B82-B792-42D0-91D9-1508D6951530}" type="pres">
      <dgm:prSet presAssocID="{8D288F6F-037F-4016-9D85-C87B39BED97A}" presName="childText" presStyleLbl="conFgAcc1" presStyleIdx="2" presStyleCnt="4">
        <dgm:presLayoutVars>
          <dgm:bulletEnabled val="1"/>
        </dgm:presLayoutVars>
      </dgm:prSet>
      <dgm:spPr/>
    </dgm:pt>
    <dgm:pt modelId="{6AA0FF61-3B98-464C-B87E-563BAEA4B674}" type="pres">
      <dgm:prSet presAssocID="{771A1B6C-C3AD-4089-9203-A37B92B6A240}" presName="spaceBetweenRectangles" presStyleCnt="0"/>
      <dgm:spPr/>
    </dgm:pt>
    <dgm:pt modelId="{AFDE9E31-0422-4991-828E-BDE4FF2204DC}" type="pres">
      <dgm:prSet presAssocID="{2360BFEF-E31F-45F3-808A-34E0CB737AD9}" presName="parentLin" presStyleCnt="0"/>
      <dgm:spPr/>
    </dgm:pt>
    <dgm:pt modelId="{088617DA-CD69-4516-9229-72B8FEE04258}" type="pres">
      <dgm:prSet presAssocID="{2360BFEF-E31F-45F3-808A-34E0CB737AD9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9F432D21-A5AD-4523-AFBE-A8140E6D72C1}" type="pres">
      <dgm:prSet presAssocID="{2360BFEF-E31F-45F3-808A-34E0CB737AD9}" presName="parentText" presStyleLbl="node1" presStyleIdx="3" presStyleCnt="4" custScaleX="112000" custLinFactNeighborX="15468" custLinFactNeighborY="985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11B1FF-0640-4A9C-A9EC-48E1719D79ED}" type="pres">
      <dgm:prSet presAssocID="{2360BFEF-E31F-45F3-808A-34E0CB737AD9}" presName="negativeSpace" presStyleCnt="0"/>
      <dgm:spPr/>
    </dgm:pt>
    <dgm:pt modelId="{51335221-86A2-4AC2-9797-B00D1B510D31}" type="pres">
      <dgm:prSet presAssocID="{2360BFEF-E31F-45F3-808A-34E0CB737AD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3439FA2-C70A-43FF-B9C7-C4348A572405}" srcId="{BEF94119-4EF0-47A6-B928-1BECE4C006A4}" destId="{8D288F6F-037F-4016-9D85-C87B39BED97A}" srcOrd="2" destOrd="0" parTransId="{E4D09F4A-95E4-4ECB-85B8-00ABD0D919AA}" sibTransId="{771A1B6C-C3AD-4089-9203-A37B92B6A240}"/>
    <dgm:cxn modelId="{BF0F0596-2F19-4CBA-BFAC-1BF4015A3879}" type="presOf" srcId="{2360BFEF-E31F-45F3-808A-34E0CB737AD9}" destId="{9F432D21-A5AD-4523-AFBE-A8140E6D72C1}" srcOrd="1" destOrd="0" presId="urn:microsoft.com/office/officeart/2005/8/layout/list1"/>
    <dgm:cxn modelId="{B661CA0F-88B3-4065-8662-95BB8E247D32}" type="presOf" srcId="{BEF94119-4EF0-47A6-B928-1BECE4C006A4}" destId="{7B097541-2808-4A48-A88B-B6F3A93C7A1E}" srcOrd="0" destOrd="0" presId="urn:microsoft.com/office/officeart/2005/8/layout/list1"/>
    <dgm:cxn modelId="{A6A022A6-2A78-405B-A246-F844DA1C18EA}" srcId="{BEF94119-4EF0-47A6-B928-1BECE4C006A4}" destId="{18F14414-6598-4E73-8C52-7B7B8A929125}" srcOrd="0" destOrd="0" parTransId="{3787E0DC-0939-4CE3-ACCC-6A89EF73FAA0}" sibTransId="{A8125B13-B06E-4E92-BB2B-943AF01CA306}"/>
    <dgm:cxn modelId="{0C5D10C8-09F2-419F-8752-903CF457D755}" type="presOf" srcId="{8D288F6F-037F-4016-9D85-C87B39BED97A}" destId="{AF808585-F835-49DA-B9E6-7C1E20D937C2}" srcOrd="0" destOrd="0" presId="urn:microsoft.com/office/officeart/2005/8/layout/list1"/>
    <dgm:cxn modelId="{247D238C-AB01-4F4B-9BD5-75B399124B7C}" type="presOf" srcId="{18F14414-6598-4E73-8C52-7B7B8A929125}" destId="{EF42AE97-0CF7-4C27-A1F1-660A03F5253F}" srcOrd="0" destOrd="0" presId="urn:microsoft.com/office/officeart/2005/8/layout/list1"/>
    <dgm:cxn modelId="{FCD7986C-17E3-4FF9-AB83-D4FBC501ABBB}" type="presOf" srcId="{930E3831-99D0-42AD-A25E-A0192FD1D791}" destId="{63DEC947-F29F-4D9E-9119-E1D0AC6989E7}" srcOrd="0" destOrd="0" presId="urn:microsoft.com/office/officeart/2005/8/layout/list1"/>
    <dgm:cxn modelId="{6E24F359-3E31-4976-9571-6B241BEB401E}" type="presOf" srcId="{18F14414-6598-4E73-8C52-7B7B8A929125}" destId="{272D1944-4E30-4176-A282-23DF06846C66}" srcOrd="1" destOrd="0" presId="urn:microsoft.com/office/officeart/2005/8/layout/list1"/>
    <dgm:cxn modelId="{5DE1AD0A-4E6C-45D7-AA72-7A0229131247}" type="presOf" srcId="{930E3831-99D0-42AD-A25E-A0192FD1D791}" destId="{3E32A346-1198-441F-996B-C22CD4BD6433}" srcOrd="1" destOrd="0" presId="urn:microsoft.com/office/officeart/2005/8/layout/list1"/>
    <dgm:cxn modelId="{883D9BF7-B024-4DD4-9952-6725EEF56CB8}" srcId="{BEF94119-4EF0-47A6-B928-1BECE4C006A4}" destId="{930E3831-99D0-42AD-A25E-A0192FD1D791}" srcOrd="1" destOrd="0" parTransId="{35464727-123B-464F-9B83-1DE1DC3B15CA}" sibTransId="{3F48A8C3-D62A-4464-BFC3-F2F3699222EA}"/>
    <dgm:cxn modelId="{E79019C9-3021-4491-8CA1-C545FEE768EA}" srcId="{BEF94119-4EF0-47A6-B928-1BECE4C006A4}" destId="{2360BFEF-E31F-45F3-808A-34E0CB737AD9}" srcOrd="3" destOrd="0" parTransId="{E7345960-EB67-43E8-93AD-D35BAA96FC52}" sibTransId="{60FD3F9B-364C-4F40-9047-A6C40A448630}"/>
    <dgm:cxn modelId="{915BDDA0-DC86-4A54-B57D-2CF2CF7FC2AF}" type="presOf" srcId="{2360BFEF-E31F-45F3-808A-34E0CB737AD9}" destId="{088617DA-CD69-4516-9229-72B8FEE04258}" srcOrd="0" destOrd="0" presId="urn:microsoft.com/office/officeart/2005/8/layout/list1"/>
    <dgm:cxn modelId="{CDC02B09-ABB6-4E5D-A9B7-692FAC390575}" type="presOf" srcId="{8D288F6F-037F-4016-9D85-C87B39BED97A}" destId="{F1F04F91-D82C-491E-ADF3-B226EA824713}" srcOrd="1" destOrd="0" presId="urn:microsoft.com/office/officeart/2005/8/layout/list1"/>
    <dgm:cxn modelId="{8FB662E6-C946-4357-91B2-BE3EEA8F4619}" type="presParOf" srcId="{7B097541-2808-4A48-A88B-B6F3A93C7A1E}" destId="{3F83EE8B-C750-4F2C-B782-C4E8AB5898F5}" srcOrd="0" destOrd="0" presId="urn:microsoft.com/office/officeart/2005/8/layout/list1"/>
    <dgm:cxn modelId="{0D362D61-C240-4EAF-B1D7-7891AD4A2341}" type="presParOf" srcId="{3F83EE8B-C750-4F2C-B782-C4E8AB5898F5}" destId="{EF42AE97-0CF7-4C27-A1F1-660A03F5253F}" srcOrd="0" destOrd="0" presId="urn:microsoft.com/office/officeart/2005/8/layout/list1"/>
    <dgm:cxn modelId="{293EB52E-31DC-47B3-A5BC-0B60A45D0F68}" type="presParOf" srcId="{3F83EE8B-C750-4F2C-B782-C4E8AB5898F5}" destId="{272D1944-4E30-4176-A282-23DF06846C66}" srcOrd="1" destOrd="0" presId="urn:microsoft.com/office/officeart/2005/8/layout/list1"/>
    <dgm:cxn modelId="{37D16A3B-3200-4E45-9B39-28BFA0B476E8}" type="presParOf" srcId="{7B097541-2808-4A48-A88B-B6F3A93C7A1E}" destId="{8600669D-8456-433F-9E1F-694854CA6EEB}" srcOrd="1" destOrd="0" presId="urn:microsoft.com/office/officeart/2005/8/layout/list1"/>
    <dgm:cxn modelId="{A5AF3C61-1409-454C-A87C-DAA21AE72480}" type="presParOf" srcId="{7B097541-2808-4A48-A88B-B6F3A93C7A1E}" destId="{7AF1CF8A-3757-4626-AB6C-B9318324EDD2}" srcOrd="2" destOrd="0" presId="urn:microsoft.com/office/officeart/2005/8/layout/list1"/>
    <dgm:cxn modelId="{5BD0A225-CAAC-4C22-B78B-5413DF5C996D}" type="presParOf" srcId="{7B097541-2808-4A48-A88B-B6F3A93C7A1E}" destId="{44349F30-00FF-4742-B129-88436445DA9F}" srcOrd="3" destOrd="0" presId="urn:microsoft.com/office/officeart/2005/8/layout/list1"/>
    <dgm:cxn modelId="{B61ED3F1-0881-4BFE-8626-03092EA87914}" type="presParOf" srcId="{7B097541-2808-4A48-A88B-B6F3A93C7A1E}" destId="{D70E9C7B-D6E6-4F46-AC31-2CFFA62BEC37}" srcOrd="4" destOrd="0" presId="urn:microsoft.com/office/officeart/2005/8/layout/list1"/>
    <dgm:cxn modelId="{E1A5D8E8-66B8-45B3-9AC0-910FE0030189}" type="presParOf" srcId="{D70E9C7B-D6E6-4F46-AC31-2CFFA62BEC37}" destId="{63DEC947-F29F-4D9E-9119-E1D0AC6989E7}" srcOrd="0" destOrd="0" presId="urn:microsoft.com/office/officeart/2005/8/layout/list1"/>
    <dgm:cxn modelId="{4DBC3684-8202-4848-94A9-F50A26CB3187}" type="presParOf" srcId="{D70E9C7B-D6E6-4F46-AC31-2CFFA62BEC37}" destId="{3E32A346-1198-441F-996B-C22CD4BD6433}" srcOrd="1" destOrd="0" presId="urn:microsoft.com/office/officeart/2005/8/layout/list1"/>
    <dgm:cxn modelId="{6B52F3AF-03CA-40AC-9ADD-FA421FFC587B}" type="presParOf" srcId="{7B097541-2808-4A48-A88B-B6F3A93C7A1E}" destId="{1F09A5D9-F573-4450-A430-6413AA2C24A0}" srcOrd="5" destOrd="0" presId="urn:microsoft.com/office/officeart/2005/8/layout/list1"/>
    <dgm:cxn modelId="{7DB142FB-A7F4-47A2-B542-903AE2D10489}" type="presParOf" srcId="{7B097541-2808-4A48-A88B-B6F3A93C7A1E}" destId="{30B73CD1-B77C-4172-87FE-C2D227B30AB6}" srcOrd="6" destOrd="0" presId="urn:microsoft.com/office/officeart/2005/8/layout/list1"/>
    <dgm:cxn modelId="{B747C0E1-C2B1-46F7-9E4E-E53C3AA2C444}" type="presParOf" srcId="{7B097541-2808-4A48-A88B-B6F3A93C7A1E}" destId="{61D0E3F1-ED3A-4C8A-9C5D-267BDD0C4D77}" srcOrd="7" destOrd="0" presId="urn:microsoft.com/office/officeart/2005/8/layout/list1"/>
    <dgm:cxn modelId="{6E82F0D7-7197-4433-AF95-77F28CA0DCBC}" type="presParOf" srcId="{7B097541-2808-4A48-A88B-B6F3A93C7A1E}" destId="{85108A23-18FB-49CE-8D3B-627BAB0A2FEB}" srcOrd="8" destOrd="0" presId="urn:microsoft.com/office/officeart/2005/8/layout/list1"/>
    <dgm:cxn modelId="{175C7389-1696-4E4B-B797-01ADA617C2D1}" type="presParOf" srcId="{85108A23-18FB-49CE-8D3B-627BAB0A2FEB}" destId="{AF808585-F835-49DA-B9E6-7C1E20D937C2}" srcOrd="0" destOrd="0" presId="urn:microsoft.com/office/officeart/2005/8/layout/list1"/>
    <dgm:cxn modelId="{5E8DB6AA-3325-45B8-8A18-71C4D1AE95B9}" type="presParOf" srcId="{85108A23-18FB-49CE-8D3B-627BAB0A2FEB}" destId="{F1F04F91-D82C-491E-ADF3-B226EA824713}" srcOrd="1" destOrd="0" presId="urn:microsoft.com/office/officeart/2005/8/layout/list1"/>
    <dgm:cxn modelId="{B37DC4A1-D2A4-4AA1-951E-62AB7449757C}" type="presParOf" srcId="{7B097541-2808-4A48-A88B-B6F3A93C7A1E}" destId="{30C7B40E-9196-4ABA-BDDC-89DE56423ACE}" srcOrd="9" destOrd="0" presId="urn:microsoft.com/office/officeart/2005/8/layout/list1"/>
    <dgm:cxn modelId="{BC139557-E0B4-4F77-A029-F8628450F399}" type="presParOf" srcId="{7B097541-2808-4A48-A88B-B6F3A93C7A1E}" destId="{CDFE6B82-B792-42D0-91D9-1508D6951530}" srcOrd="10" destOrd="0" presId="urn:microsoft.com/office/officeart/2005/8/layout/list1"/>
    <dgm:cxn modelId="{DBA9B73D-0E54-4FCA-B53D-65E3C9240BB3}" type="presParOf" srcId="{7B097541-2808-4A48-A88B-B6F3A93C7A1E}" destId="{6AA0FF61-3B98-464C-B87E-563BAEA4B674}" srcOrd="11" destOrd="0" presId="urn:microsoft.com/office/officeart/2005/8/layout/list1"/>
    <dgm:cxn modelId="{2E12E6CD-7A45-4D30-9CFD-E8B03FE463F2}" type="presParOf" srcId="{7B097541-2808-4A48-A88B-B6F3A93C7A1E}" destId="{AFDE9E31-0422-4991-828E-BDE4FF2204DC}" srcOrd="12" destOrd="0" presId="urn:microsoft.com/office/officeart/2005/8/layout/list1"/>
    <dgm:cxn modelId="{A534E8C4-8BC8-4120-8E75-23A56F581DC6}" type="presParOf" srcId="{AFDE9E31-0422-4991-828E-BDE4FF2204DC}" destId="{088617DA-CD69-4516-9229-72B8FEE04258}" srcOrd="0" destOrd="0" presId="urn:microsoft.com/office/officeart/2005/8/layout/list1"/>
    <dgm:cxn modelId="{D2452C62-B1EA-4EBC-94B7-8A75DA4446A2}" type="presParOf" srcId="{AFDE9E31-0422-4991-828E-BDE4FF2204DC}" destId="{9F432D21-A5AD-4523-AFBE-A8140E6D72C1}" srcOrd="1" destOrd="0" presId="urn:microsoft.com/office/officeart/2005/8/layout/list1"/>
    <dgm:cxn modelId="{DC9A1050-77BF-414C-B1C2-7B45031A1BBF}" type="presParOf" srcId="{7B097541-2808-4A48-A88B-B6F3A93C7A1E}" destId="{FF11B1FF-0640-4A9C-A9EC-48E1719D79ED}" srcOrd="13" destOrd="0" presId="urn:microsoft.com/office/officeart/2005/8/layout/list1"/>
    <dgm:cxn modelId="{C97E8F4F-B397-4696-AA40-93526213861C}" type="presParOf" srcId="{7B097541-2808-4A48-A88B-B6F3A93C7A1E}" destId="{51335221-86A2-4AC2-9797-B00D1B510D3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E4BC82-B1C9-4333-8A10-2D21D92BDB6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56F434C8-F32D-4A52-8FE7-F183729D791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 la institución realice capacitación y reentrenamiento al personal con los cambios que fueron efectivos</a:t>
          </a:r>
        </a:p>
      </dgm:t>
    </dgm:pt>
    <dgm:pt modelId="{CD616355-F355-4A2E-8F80-4A964885ABFD}" type="parTrans" cxnId="{49643D47-5BDC-4B63-90DA-AB3D57908865}">
      <dgm:prSet/>
      <dgm:spPr/>
      <dgm:t>
        <a:bodyPr/>
        <a:lstStyle/>
        <a:p>
          <a:endParaRPr lang="es-CO"/>
        </a:p>
      </dgm:t>
    </dgm:pt>
    <dgm:pt modelId="{3EA4CAE8-5D00-4158-B0B1-43009C9F444E}" type="sibTrans" cxnId="{49643D47-5BDC-4B63-90DA-AB3D57908865}">
      <dgm:prSet/>
      <dgm:spPr/>
      <dgm:t>
        <a:bodyPr/>
        <a:lstStyle/>
        <a:p>
          <a:endParaRPr lang="es-CO"/>
        </a:p>
      </dgm:t>
    </dgm:pt>
    <dgm:pt modelId="{33E4DE02-43BE-4B49-915D-959530A52FC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Debe tener evidencia de las reuniones  donde se realizo esta capacitación y reentrenamiento</a:t>
          </a:r>
        </a:p>
      </dgm:t>
    </dgm:pt>
    <dgm:pt modelId="{1F50BA1D-C993-4C0B-8BBF-4EA8BB139A09}" type="parTrans" cxnId="{4F105AEA-2F79-4C45-863F-3331D0152EB4}">
      <dgm:prSet/>
      <dgm:spPr/>
      <dgm:t>
        <a:bodyPr/>
        <a:lstStyle/>
        <a:p>
          <a:endParaRPr lang="es-CO"/>
        </a:p>
      </dgm:t>
    </dgm:pt>
    <dgm:pt modelId="{F2FA3296-5042-42A7-9249-2845555EDE71}" type="sibTrans" cxnId="{4F105AEA-2F79-4C45-863F-3331D0152EB4}">
      <dgm:prSet/>
      <dgm:spPr/>
      <dgm:t>
        <a:bodyPr/>
        <a:lstStyle/>
        <a:p>
          <a:endParaRPr lang="es-CO"/>
        </a:p>
      </dgm:t>
    </dgm:pt>
    <dgm:pt modelId="{DB2ED448-214A-4956-BAD4-8D4A6415598A}">
      <dgm:prSet/>
      <dgm:spPr/>
      <dgm:t>
        <a:bodyPr/>
        <a:lstStyle/>
        <a:p>
          <a:pPr algn="ctr" rtl="0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Debe continuar midiendo los indicadores y realizar seguimiento  las tendencias</a:t>
          </a:r>
        </a:p>
      </dgm:t>
    </dgm:pt>
    <dgm:pt modelId="{A479CEAC-4F0D-46EE-8AB5-FE89FCBE0A78}" type="parTrans" cxnId="{8C0A22C9-C900-4E41-8E14-48B6499B55F9}">
      <dgm:prSet/>
      <dgm:spPr/>
      <dgm:t>
        <a:bodyPr/>
        <a:lstStyle/>
        <a:p>
          <a:endParaRPr lang="es-CO"/>
        </a:p>
      </dgm:t>
    </dgm:pt>
    <dgm:pt modelId="{B8F674AA-F34F-4E2F-8349-8B8E4C03B658}" type="sibTrans" cxnId="{8C0A22C9-C900-4E41-8E14-48B6499B55F9}">
      <dgm:prSet/>
      <dgm:spPr/>
      <dgm:t>
        <a:bodyPr/>
        <a:lstStyle/>
        <a:p>
          <a:endParaRPr lang="es-CO"/>
        </a:p>
      </dgm:t>
    </dgm:pt>
    <dgm:pt modelId="{E3FDDAA1-315D-4C84-898B-9AB157B7BC40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Debe tener documentos resumen donde se compile todo el proceso de mejora</a:t>
          </a:r>
        </a:p>
      </dgm:t>
    </dgm:pt>
    <dgm:pt modelId="{D85008E7-8E68-4B99-A9FB-7FB6C4B4870A}" type="parTrans" cxnId="{3BED0742-7AE4-4D65-B6A0-D10BBD90A989}">
      <dgm:prSet/>
      <dgm:spPr/>
      <dgm:t>
        <a:bodyPr/>
        <a:lstStyle/>
        <a:p>
          <a:endParaRPr lang="es-CO"/>
        </a:p>
      </dgm:t>
    </dgm:pt>
    <dgm:pt modelId="{B3F3627F-7685-4EFD-950B-947E6B1E0511}" type="sibTrans" cxnId="{3BED0742-7AE4-4D65-B6A0-D10BBD90A989}">
      <dgm:prSet/>
      <dgm:spPr/>
      <dgm:t>
        <a:bodyPr/>
        <a:lstStyle/>
        <a:p>
          <a:endParaRPr lang="es-CO"/>
        </a:p>
      </dgm:t>
    </dgm:pt>
    <dgm:pt modelId="{D6F88DC8-87BF-4A8C-A0E0-9BE0E041244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deben implementar mecanismos de comunicación para la divulgación de los resultados de mejoramiento.</a:t>
          </a:r>
        </a:p>
      </dgm:t>
    </dgm:pt>
    <dgm:pt modelId="{7E75B761-5180-4BCA-BFBC-1B13BE47FB41}" type="parTrans" cxnId="{7EC760F1-AD9C-494C-A4A2-E0776F818369}">
      <dgm:prSet/>
      <dgm:spPr/>
      <dgm:t>
        <a:bodyPr/>
        <a:lstStyle/>
        <a:p>
          <a:endParaRPr lang="es-CO"/>
        </a:p>
      </dgm:t>
    </dgm:pt>
    <dgm:pt modelId="{37892700-BE7C-4138-AF29-B2A6F08C9320}" type="sibTrans" cxnId="{7EC760F1-AD9C-494C-A4A2-E0776F818369}">
      <dgm:prSet/>
      <dgm:spPr/>
      <dgm:t>
        <a:bodyPr/>
        <a:lstStyle/>
        <a:p>
          <a:endParaRPr lang="es-CO"/>
        </a:p>
      </dgm:t>
    </dgm:pt>
    <dgm:pt modelId="{AC853C4E-A0AD-40EA-9F72-44B2A04B255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deben haber ajustado los procesos y por lo tanto deben existir documentos que evidencien este aprendizaje</a:t>
          </a:r>
        </a:p>
      </dgm:t>
    </dgm:pt>
    <dgm:pt modelId="{10EBB7DE-045F-4B7C-9F3B-454C7D69AA6E}" type="parTrans" cxnId="{B4229ACD-6D1A-4367-A263-6009C74ED923}">
      <dgm:prSet/>
      <dgm:spPr/>
      <dgm:t>
        <a:bodyPr/>
        <a:lstStyle/>
        <a:p>
          <a:endParaRPr lang="es-CO"/>
        </a:p>
      </dgm:t>
    </dgm:pt>
    <dgm:pt modelId="{503B45FC-CAE2-491C-B950-D18CF551B7E7}" type="sibTrans" cxnId="{B4229ACD-6D1A-4367-A263-6009C74ED923}">
      <dgm:prSet/>
      <dgm:spPr/>
      <dgm:t>
        <a:bodyPr/>
        <a:lstStyle/>
        <a:p>
          <a:endParaRPr lang="es-CO"/>
        </a:p>
      </dgm:t>
    </dgm:pt>
    <dgm:pt modelId="{47DBAAC2-9011-488C-B4E0-44620168DA3A}" type="pres">
      <dgm:prSet presAssocID="{1FE4BC82-B1C9-4333-8A10-2D21D92BDB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3123928-E8C1-4733-90EC-E32202E9E8ED}" type="pres">
      <dgm:prSet presAssocID="{56F434C8-F32D-4A52-8FE7-F183729D791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FE69723-42ED-4BCE-B16B-55AF556E5F07}" type="pres">
      <dgm:prSet presAssocID="{3EA4CAE8-5D00-4158-B0B1-43009C9F444E}" presName="sibTrans" presStyleCnt="0"/>
      <dgm:spPr/>
    </dgm:pt>
    <dgm:pt modelId="{715B1ACA-914C-42E4-95F2-6810B0FB16F8}" type="pres">
      <dgm:prSet presAssocID="{33E4DE02-43BE-4B49-915D-959530A52FCF}" presName="node" presStyleLbl="node1" presStyleIdx="1" presStyleCnt="6" custScaleX="99634" custScaleY="961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0C83ED-7EEB-43B9-AA7F-7A581559B85C}" type="pres">
      <dgm:prSet presAssocID="{F2FA3296-5042-42A7-9249-2845555EDE71}" presName="sibTrans" presStyleCnt="0"/>
      <dgm:spPr/>
    </dgm:pt>
    <dgm:pt modelId="{2A02EC11-3B11-4925-BD2A-0AF308158A9B}" type="pres">
      <dgm:prSet presAssocID="{DB2ED448-214A-4956-BAD4-8D4A6415598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D6348E-AFFF-4E63-8F87-0B3C3D950AA6}" type="pres">
      <dgm:prSet presAssocID="{B8F674AA-F34F-4E2F-8349-8B8E4C03B658}" presName="sibTrans" presStyleCnt="0"/>
      <dgm:spPr/>
    </dgm:pt>
    <dgm:pt modelId="{5A121957-6676-4AA9-9F96-B3888ED02953}" type="pres">
      <dgm:prSet presAssocID="{E3FDDAA1-315D-4C84-898B-9AB157B7BC4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11A81B-BAB5-4D9B-92F1-A2BD2365D701}" type="pres">
      <dgm:prSet presAssocID="{B3F3627F-7685-4EFD-950B-947E6B1E0511}" presName="sibTrans" presStyleCnt="0"/>
      <dgm:spPr/>
    </dgm:pt>
    <dgm:pt modelId="{89F4DD4D-8962-4D7D-85D9-AD509FE76199}" type="pres">
      <dgm:prSet presAssocID="{D6F88DC8-87BF-4A8C-A0E0-9BE0E041244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05145A-49AF-4148-B498-A863EA83D50A}" type="pres">
      <dgm:prSet presAssocID="{37892700-BE7C-4138-AF29-B2A6F08C9320}" presName="sibTrans" presStyleCnt="0"/>
      <dgm:spPr/>
    </dgm:pt>
    <dgm:pt modelId="{64D10F81-09E5-47FC-853B-B661A785ADC1}" type="pres">
      <dgm:prSet presAssocID="{AC853C4E-A0AD-40EA-9F72-44B2A04B255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F105AEA-2F79-4C45-863F-3331D0152EB4}" srcId="{1FE4BC82-B1C9-4333-8A10-2D21D92BDB66}" destId="{33E4DE02-43BE-4B49-915D-959530A52FCF}" srcOrd="1" destOrd="0" parTransId="{1F50BA1D-C993-4C0B-8BBF-4EA8BB139A09}" sibTransId="{F2FA3296-5042-42A7-9249-2845555EDE71}"/>
    <dgm:cxn modelId="{3A8EAE24-2E8C-469F-8324-E486F7F38503}" type="presOf" srcId="{33E4DE02-43BE-4B49-915D-959530A52FCF}" destId="{715B1ACA-914C-42E4-95F2-6810B0FB16F8}" srcOrd="0" destOrd="0" presId="urn:microsoft.com/office/officeart/2005/8/layout/default"/>
    <dgm:cxn modelId="{7EC760F1-AD9C-494C-A4A2-E0776F818369}" srcId="{1FE4BC82-B1C9-4333-8A10-2D21D92BDB66}" destId="{D6F88DC8-87BF-4A8C-A0E0-9BE0E041244A}" srcOrd="4" destOrd="0" parTransId="{7E75B761-5180-4BCA-BFBC-1B13BE47FB41}" sibTransId="{37892700-BE7C-4138-AF29-B2A6F08C9320}"/>
    <dgm:cxn modelId="{3BED0742-7AE4-4D65-B6A0-D10BBD90A989}" srcId="{1FE4BC82-B1C9-4333-8A10-2D21D92BDB66}" destId="{E3FDDAA1-315D-4C84-898B-9AB157B7BC40}" srcOrd="3" destOrd="0" parTransId="{D85008E7-8E68-4B99-A9FB-7FB6C4B4870A}" sibTransId="{B3F3627F-7685-4EFD-950B-947E6B1E0511}"/>
    <dgm:cxn modelId="{B4229ACD-6D1A-4367-A263-6009C74ED923}" srcId="{1FE4BC82-B1C9-4333-8A10-2D21D92BDB66}" destId="{AC853C4E-A0AD-40EA-9F72-44B2A04B2559}" srcOrd="5" destOrd="0" parTransId="{10EBB7DE-045F-4B7C-9F3B-454C7D69AA6E}" sibTransId="{503B45FC-CAE2-491C-B950-D18CF551B7E7}"/>
    <dgm:cxn modelId="{601A2139-3B23-4CE4-AD4C-397A635778B1}" type="presOf" srcId="{E3FDDAA1-315D-4C84-898B-9AB157B7BC40}" destId="{5A121957-6676-4AA9-9F96-B3888ED02953}" srcOrd="0" destOrd="0" presId="urn:microsoft.com/office/officeart/2005/8/layout/default"/>
    <dgm:cxn modelId="{42AC5725-9E23-4A04-8054-F2C2E9FC5D49}" type="presOf" srcId="{AC853C4E-A0AD-40EA-9F72-44B2A04B2559}" destId="{64D10F81-09E5-47FC-853B-B661A785ADC1}" srcOrd="0" destOrd="0" presId="urn:microsoft.com/office/officeart/2005/8/layout/default"/>
    <dgm:cxn modelId="{49643D47-5BDC-4B63-90DA-AB3D57908865}" srcId="{1FE4BC82-B1C9-4333-8A10-2D21D92BDB66}" destId="{56F434C8-F32D-4A52-8FE7-F183729D7919}" srcOrd="0" destOrd="0" parTransId="{CD616355-F355-4A2E-8F80-4A964885ABFD}" sibTransId="{3EA4CAE8-5D00-4158-B0B1-43009C9F444E}"/>
    <dgm:cxn modelId="{BBCCA8BA-81E4-4DBE-90AE-458F98AAB247}" type="presOf" srcId="{1FE4BC82-B1C9-4333-8A10-2D21D92BDB66}" destId="{47DBAAC2-9011-488C-B4E0-44620168DA3A}" srcOrd="0" destOrd="0" presId="urn:microsoft.com/office/officeart/2005/8/layout/default"/>
    <dgm:cxn modelId="{4F141CFD-4213-4557-B2F1-30A650C938EB}" type="presOf" srcId="{DB2ED448-214A-4956-BAD4-8D4A6415598A}" destId="{2A02EC11-3B11-4925-BD2A-0AF308158A9B}" srcOrd="0" destOrd="0" presId="urn:microsoft.com/office/officeart/2005/8/layout/default"/>
    <dgm:cxn modelId="{86628FE6-8FA8-47A6-A6DF-88EC2BC2459C}" type="presOf" srcId="{D6F88DC8-87BF-4A8C-A0E0-9BE0E041244A}" destId="{89F4DD4D-8962-4D7D-85D9-AD509FE76199}" srcOrd="0" destOrd="0" presId="urn:microsoft.com/office/officeart/2005/8/layout/default"/>
    <dgm:cxn modelId="{9F20BF66-3468-4252-95AE-A46B3319ED41}" type="presOf" srcId="{56F434C8-F32D-4A52-8FE7-F183729D7919}" destId="{73123928-E8C1-4733-90EC-E32202E9E8ED}" srcOrd="0" destOrd="0" presId="urn:microsoft.com/office/officeart/2005/8/layout/default"/>
    <dgm:cxn modelId="{8C0A22C9-C900-4E41-8E14-48B6499B55F9}" srcId="{1FE4BC82-B1C9-4333-8A10-2D21D92BDB66}" destId="{DB2ED448-214A-4956-BAD4-8D4A6415598A}" srcOrd="2" destOrd="0" parTransId="{A479CEAC-4F0D-46EE-8AB5-FE89FCBE0A78}" sibTransId="{B8F674AA-F34F-4E2F-8349-8B8E4C03B658}"/>
    <dgm:cxn modelId="{A5EB2F80-A143-44E7-8C7B-2E2CDDDFAF1F}" type="presParOf" srcId="{47DBAAC2-9011-488C-B4E0-44620168DA3A}" destId="{73123928-E8C1-4733-90EC-E32202E9E8ED}" srcOrd="0" destOrd="0" presId="urn:microsoft.com/office/officeart/2005/8/layout/default"/>
    <dgm:cxn modelId="{CE0D2023-D021-4CA2-82D7-3C8BFADE5047}" type="presParOf" srcId="{47DBAAC2-9011-488C-B4E0-44620168DA3A}" destId="{AFE69723-42ED-4BCE-B16B-55AF556E5F07}" srcOrd="1" destOrd="0" presId="urn:microsoft.com/office/officeart/2005/8/layout/default"/>
    <dgm:cxn modelId="{83CD073C-DA6B-46DD-BC48-FABD24D49510}" type="presParOf" srcId="{47DBAAC2-9011-488C-B4E0-44620168DA3A}" destId="{715B1ACA-914C-42E4-95F2-6810B0FB16F8}" srcOrd="2" destOrd="0" presId="urn:microsoft.com/office/officeart/2005/8/layout/default"/>
    <dgm:cxn modelId="{3A684815-85C2-4AEB-83A8-0507D792BE8C}" type="presParOf" srcId="{47DBAAC2-9011-488C-B4E0-44620168DA3A}" destId="{E30C83ED-7EEB-43B9-AA7F-7A581559B85C}" srcOrd="3" destOrd="0" presId="urn:microsoft.com/office/officeart/2005/8/layout/default"/>
    <dgm:cxn modelId="{BFD16516-5D47-4D93-8A10-B2B2973F5386}" type="presParOf" srcId="{47DBAAC2-9011-488C-B4E0-44620168DA3A}" destId="{2A02EC11-3B11-4925-BD2A-0AF308158A9B}" srcOrd="4" destOrd="0" presId="urn:microsoft.com/office/officeart/2005/8/layout/default"/>
    <dgm:cxn modelId="{9995F329-CD0F-4224-8775-765637FD2AE6}" type="presParOf" srcId="{47DBAAC2-9011-488C-B4E0-44620168DA3A}" destId="{5DD6348E-AFFF-4E63-8F87-0B3C3D950AA6}" srcOrd="5" destOrd="0" presId="urn:microsoft.com/office/officeart/2005/8/layout/default"/>
    <dgm:cxn modelId="{E592785F-4872-461D-9DB8-115077EA0A13}" type="presParOf" srcId="{47DBAAC2-9011-488C-B4E0-44620168DA3A}" destId="{5A121957-6676-4AA9-9F96-B3888ED02953}" srcOrd="6" destOrd="0" presId="urn:microsoft.com/office/officeart/2005/8/layout/default"/>
    <dgm:cxn modelId="{EE3B21F6-C8CB-49EC-B484-462C019448A0}" type="presParOf" srcId="{47DBAAC2-9011-488C-B4E0-44620168DA3A}" destId="{F711A81B-BAB5-4D9B-92F1-A2BD2365D701}" srcOrd="7" destOrd="0" presId="urn:microsoft.com/office/officeart/2005/8/layout/default"/>
    <dgm:cxn modelId="{7BC798B7-E9C6-4FCF-B611-6C91CA280309}" type="presParOf" srcId="{47DBAAC2-9011-488C-B4E0-44620168DA3A}" destId="{89F4DD4D-8962-4D7D-85D9-AD509FE76199}" srcOrd="8" destOrd="0" presId="urn:microsoft.com/office/officeart/2005/8/layout/default"/>
    <dgm:cxn modelId="{0DDC0E83-7A1B-4614-9825-16635B52DE75}" type="presParOf" srcId="{47DBAAC2-9011-488C-B4E0-44620168DA3A}" destId="{8E05145A-49AF-4148-B498-A863EA83D50A}" srcOrd="9" destOrd="0" presId="urn:microsoft.com/office/officeart/2005/8/layout/default"/>
    <dgm:cxn modelId="{83FB0339-16FC-4276-A1F4-989B40EA4A26}" type="presParOf" srcId="{47DBAAC2-9011-488C-B4E0-44620168DA3A}" destId="{64D10F81-09E5-47FC-853B-B661A785ADC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0FB1C3-D984-4C2D-BC91-348FF6FB7B4D}" type="doc">
      <dgm:prSet loTypeId="urn:microsoft.com/office/officeart/2005/8/layout/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43246F2B-3410-4C00-B262-28160090019B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Una vez las oportunidades de mejoramiento han sido solucionadas se realiza: </a:t>
          </a:r>
        </a:p>
      </dgm:t>
    </dgm:pt>
    <dgm:pt modelId="{6EEB8A7F-91DB-4F73-B949-FC62ED9B6C77}" type="parTrans" cxnId="{637CF3BE-AEFA-4A20-A318-C839371044E3}">
      <dgm:prSet/>
      <dgm:spPr/>
      <dgm:t>
        <a:bodyPr/>
        <a:lstStyle/>
        <a:p>
          <a:endParaRPr lang="es-CO"/>
        </a:p>
      </dgm:t>
    </dgm:pt>
    <dgm:pt modelId="{AD6F12E9-9B88-4A85-AF66-85759671EF85}" type="sibTrans" cxnId="{637CF3BE-AEFA-4A20-A318-C839371044E3}">
      <dgm:prSet/>
      <dgm:spPr/>
      <dgm:t>
        <a:bodyPr/>
        <a:lstStyle/>
        <a:p>
          <a:endParaRPr lang="es-CO"/>
        </a:p>
      </dgm:t>
    </dgm:pt>
    <dgm:pt modelId="{AC4E1EBF-74AC-4255-B945-CCE4E79F169E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0"/>
          <a:r>
            <a:rPr lang="es-CO" sz="16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Un resumen del mejoramiento </a:t>
          </a:r>
          <a:r>
            <a:rPr lang="es-CO" sz="1600" dirty="0">
              <a:latin typeface="Arial" panose="020B0604020202020204" pitchFamily="34" charset="0"/>
              <a:cs typeface="Arial" panose="020B0604020202020204" pitchFamily="34" charset="0"/>
            </a:rPr>
            <a:t>logrado para evidenciar cuál era el problema, cómo se analizó, cuáles eran las causas del problema,   cómo se trató y cuáles fueron los resultados.</a:t>
          </a:r>
        </a:p>
      </dgm:t>
    </dgm:pt>
    <dgm:pt modelId="{009CFE82-E508-415D-8C2D-5F5F42C09D4B}" type="parTrans" cxnId="{1008CBCC-DB26-4410-99C6-9782A6FC9B24}">
      <dgm:prSet/>
      <dgm:spPr/>
      <dgm:t>
        <a:bodyPr/>
        <a:lstStyle/>
        <a:p>
          <a:endParaRPr lang="es-CO"/>
        </a:p>
      </dgm:t>
    </dgm:pt>
    <dgm:pt modelId="{92E2D4CF-27FA-4F9C-ABFE-B49721933F77}" type="sibTrans" cxnId="{1008CBCC-DB26-4410-99C6-9782A6FC9B24}">
      <dgm:prSet/>
      <dgm:spPr/>
      <dgm:t>
        <a:bodyPr/>
        <a:lstStyle/>
        <a:p>
          <a:endParaRPr lang="es-CO"/>
        </a:p>
      </dgm:t>
    </dgm:pt>
    <dgm:pt modelId="{7FE656EA-E45A-4745-AF06-9788974ACE5E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0"/>
          <a:r>
            <a:rPr lang="es-CO" sz="16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Comunicación de  los resultados </a:t>
          </a:r>
          <a:r>
            <a:rPr lang="es-CO" sz="1600" dirty="0">
              <a:latin typeface="Arial" panose="020B0604020202020204" pitchFamily="34" charset="0"/>
              <a:cs typeface="Arial" panose="020B0604020202020204" pitchFamily="34" charset="0"/>
            </a:rPr>
            <a:t>a todos los clientes internos  involucrados en el proceso.</a:t>
          </a:r>
        </a:p>
      </dgm:t>
    </dgm:pt>
    <dgm:pt modelId="{8A900E75-883A-424D-80B5-C0871A59C866}" type="parTrans" cxnId="{F0ADBBFE-90CE-4A92-89F8-EA1EA08C92B2}">
      <dgm:prSet/>
      <dgm:spPr/>
      <dgm:t>
        <a:bodyPr/>
        <a:lstStyle/>
        <a:p>
          <a:endParaRPr lang="es-CO"/>
        </a:p>
      </dgm:t>
    </dgm:pt>
    <dgm:pt modelId="{1623D5AA-1399-4B8C-8505-75E39B99864C}" type="sibTrans" cxnId="{F0ADBBFE-90CE-4A92-89F8-EA1EA08C92B2}">
      <dgm:prSet/>
      <dgm:spPr/>
      <dgm:t>
        <a:bodyPr/>
        <a:lstStyle/>
        <a:p>
          <a:endParaRPr lang="es-CO"/>
        </a:p>
      </dgm:t>
    </dgm:pt>
    <dgm:pt modelId="{F0D974BE-DBBD-4A0F-A351-D0024149188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0"/>
          <a:r>
            <a:rPr lang="es-CO" sz="16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Ajuste de los  procesos mejorados </a:t>
          </a:r>
          <a:r>
            <a:rPr lang="es-CO" sz="1600" dirty="0">
              <a:latin typeface="Arial" panose="020B0604020202020204" pitchFamily="34" charset="0"/>
              <a:cs typeface="Arial" panose="020B0604020202020204" pitchFamily="34" charset="0"/>
            </a:rPr>
            <a:t>con las actividades que demostraron cambio con el fin de estandarizarlos.</a:t>
          </a:r>
        </a:p>
      </dgm:t>
    </dgm:pt>
    <dgm:pt modelId="{D7935F83-57E7-4478-A0F8-180592CCB4A0}" type="parTrans" cxnId="{729AA8DA-6BFE-4C97-A9D0-3394872AAF3B}">
      <dgm:prSet/>
      <dgm:spPr/>
      <dgm:t>
        <a:bodyPr/>
        <a:lstStyle/>
        <a:p>
          <a:endParaRPr lang="es-CO"/>
        </a:p>
      </dgm:t>
    </dgm:pt>
    <dgm:pt modelId="{D9D21363-5802-401F-A98E-7D2E0CEDF63D}" type="sibTrans" cxnId="{729AA8DA-6BFE-4C97-A9D0-3394872AAF3B}">
      <dgm:prSet/>
      <dgm:spPr/>
      <dgm:t>
        <a:bodyPr/>
        <a:lstStyle/>
        <a:p>
          <a:endParaRPr lang="es-CO"/>
        </a:p>
      </dgm:t>
    </dgm:pt>
    <dgm:pt modelId="{AD44EBA2-2967-4395-A334-6CAAE192262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0"/>
          <a:r>
            <a:rPr lang="es-CO" sz="16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Capacitación y reentrenamiento </a:t>
          </a:r>
          <a:r>
            <a:rPr lang="es-CO" sz="1600" dirty="0">
              <a:latin typeface="Arial" panose="020B0604020202020204" pitchFamily="34" charset="0"/>
              <a:cs typeface="Arial" panose="020B0604020202020204" pitchFamily="34" charset="0"/>
            </a:rPr>
            <a:t>al personal responsable del proceso mejorado para que  se continúe la implementación del proceso con los cambios que ya se probaron.</a:t>
          </a:r>
        </a:p>
      </dgm:t>
    </dgm:pt>
    <dgm:pt modelId="{F6444FCA-E726-4F2D-AD32-6243BF6CE97A}" type="parTrans" cxnId="{B6AE1276-83C0-4971-81CD-0CCE321B9182}">
      <dgm:prSet/>
      <dgm:spPr/>
      <dgm:t>
        <a:bodyPr/>
        <a:lstStyle/>
        <a:p>
          <a:endParaRPr lang="es-CO"/>
        </a:p>
      </dgm:t>
    </dgm:pt>
    <dgm:pt modelId="{40328325-76D3-4088-9FA8-D5902D51C4C9}" type="sibTrans" cxnId="{B6AE1276-83C0-4971-81CD-0CCE321B9182}">
      <dgm:prSet/>
      <dgm:spPr/>
      <dgm:t>
        <a:bodyPr/>
        <a:lstStyle/>
        <a:p>
          <a:endParaRPr lang="es-CO"/>
        </a:p>
      </dgm:t>
    </dgm:pt>
    <dgm:pt modelId="{8509D7CD-6DCE-4252-B580-75793BAFA14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0"/>
          <a:r>
            <a:rPr lang="es-CO" sz="16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Medición continua de los indicadores </a:t>
          </a:r>
          <a:r>
            <a:rPr lang="es-CO" sz="1600" dirty="0">
              <a:latin typeface="Arial" panose="020B0604020202020204" pitchFamily="34" charset="0"/>
              <a:cs typeface="Arial" panose="020B0604020202020204" pitchFamily="34" charset="0"/>
            </a:rPr>
            <a:t>del proceso mejorado, con el fin de evaluar si la calidad alcanzada se mantiene o aún sigue mejorando</a:t>
          </a:r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6ABDCE49-5132-4BBF-A8C1-4CD0E22A9299}" type="parTrans" cxnId="{2F8426A2-993C-4E73-B4B1-76E8D3925C38}">
      <dgm:prSet/>
      <dgm:spPr/>
      <dgm:t>
        <a:bodyPr/>
        <a:lstStyle/>
        <a:p>
          <a:endParaRPr lang="es-CO"/>
        </a:p>
      </dgm:t>
    </dgm:pt>
    <dgm:pt modelId="{F9068652-EC07-48AF-9832-894998AC7155}" type="sibTrans" cxnId="{2F8426A2-993C-4E73-B4B1-76E8D3925C38}">
      <dgm:prSet/>
      <dgm:spPr/>
      <dgm:t>
        <a:bodyPr/>
        <a:lstStyle/>
        <a:p>
          <a:endParaRPr lang="es-CO"/>
        </a:p>
      </dgm:t>
    </dgm:pt>
    <dgm:pt modelId="{87C6EB77-EDE8-4A8B-9255-62B2FB95A44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0"/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AA6A44-61EF-4C84-88F8-CD139C26B8DA}" type="parTrans" cxnId="{2B6E1B47-591C-41B4-90A7-4639ACDC211E}">
      <dgm:prSet/>
      <dgm:spPr/>
      <dgm:t>
        <a:bodyPr/>
        <a:lstStyle/>
        <a:p>
          <a:endParaRPr lang="es-CO"/>
        </a:p>
      </dgm:t>
    </dgm:pt>
    <dgm:pt modelId="{0498C01B-8EB7-4CF0-A557-321740610A9C}" type="sibTrans" cxnId="{2B6E1B47-591C-41B4-90A7-4639ACDC211E}">
      <dgm:prSet/>
      <dgm:spPr/>
      <dgm:t>
        <a:bodyPr/>
        <a:lstStyle/>
        <a:p>
          <a:endParaRPr lang="es-CO"/>
        </a:p>
      </dgm:t>
    </dgm:pt>
    <dgm:pt modelId="{66828F26-AD6C-4712-A140-6A15D09728C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0"/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ACF166-599E-410B-9C6E-C8C4D364204B}" type="parTrans" cxnId="{3538A084-CCB3-43C5-A322-1961A27CAAA6}">
      <dgm:prSet/>
      <dgm:spPr/>
      <dgm:t>
        <a:bodyPr/>
        <a:lstStyle/>
        <a:p>
          <a:endParaRPr lang="es-CO"/>
        </a:p>
      </dgm:t>
    </dgm:pt>
    <dgm:pt modelId="{7586FF7C-D907-420A-B5D6-10DB4DF3721F}" type="sibTrans" cxnId="{3538A084-CCB3-43C5-A322-1961A27CAAA6}">
      <dgm:prSet/>
      <dgm:spPr/>
      <dgm:t>
        <a:bodyPr/>
        <a:lstStyle/>
        <a:p>
          <a:endParaRPr lang="es-CO"/>
        </a:p>
      </dgm:t>
    </dgm:pt>
    <dgm:pt modelId="{F57F5351-B5E4-414F-8DBD-2D21558B863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0"/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16AF0-8A87-44FE-8453-C7531F27A8CA}" type="parTrans" cxnId="{D5DCEF75-3789-45B2-88F4-E117138ACDEB}">
      <dgm:prSet/>
      <dgm:spPr/>
      <dgm:t>
        <a:bodyPr/>
        <a:lstStyle/>
        <a:p>
          <a:endParaRPr lang="es-CO"/>
        </a:p>
      </dgm:t>
    </dgm:pt>
    <dgm:pt modelId="{68F752F5-E7CD-4033-926B-4D5D454FB34E}" type="sibTrans" cxnId="{D5DCEF75-3789-45B2-88F4-E117138ACDEB}">
      <dgm:prSet/>
      <dgm:spPr/>
      <dgm:t>
        <a:bodyPr/>
        <a:lstStyle/>
        <a:p>
          <a:endParaRPr lang="es-CO"/>
        </a:p>
      </dgm:t>
    </dgm:pt>
    <dgm:pt modelId="{1D1F77A5-A3DA-4B4E-85DB-E71C2DEB87D2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0"/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4087F4-C125-4A95-9151-17814C642E03}" type="parTrans" cxnId="{ACB76EA4-EFD4-4F90-9D3D-3D232F0DE020}">
      <dgm:prSet/>
      <dgm:spPr/>
      <dgm:t>
        <a:bodyPr/>
        <a:lstStyle/>
        <a:p>
          <a:endParaRPr lang="es-CO"/>
        </a:p>
      </dgm:t>
    </dgm:pt>
    <dgm:pt modelId="{83BFAFE2-F851-4B28-AAE5-619AF6CE1101}" type="sibTrans" cxnId="{ACB76EA4-EFD4-4F90-9D3D-3D232F0DE020}">
      <dgm:prSet/>
      <dgm:spPr/>
      <dgm:t>
        <a:bodyPr/>
        <a:lstStyle/>
        <a:p>
          <a:endParaRPr lang="es-CO"/>
        </a:p>
      </dgm:t>
    </dgm:pt>
    <dgm:pt modelId="{A7A3CF9E-58F8-412A-B339-6F944E95BEBD}" type="pres">
      <dgm:prSet presAssocID="{7E0FB1C3-D984-4C2D-BC91-348FF6FB7B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AE7B440-A0FA-476C-95ED-DDA49D89855A}" type="pres">
      <dgm:prSet presAssocID="{43246F2B-3410-4C00-B262-28160090019B}" presName="composite" presStyleCnt="0"/>
      <dgm:spPr/>
    </dgm:pt>
    <dgm:pt modelId="{BEC2F160-DAF3-4140-8DD4-9A779DB0A00A}" type="pres">
      <dgm:prSet presAssocID="{43246F2B-3410-4C00-B262-28160090019B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D8DAD6B-C0D7-4324-AF17-9FF7ED926435}" type="pres">
      <dgm:prSet presAssocID="{43246F2B-3410-4C00-B262-28160090019B}" presName="parSh" presStyleLbl="node1" presStyleIdx="0" presStyleCnt="1" custScaleX="98057" custScaleY="100000" custLinFactNeighborX="-118" custLinFactNeighborY="-6308"/>
      <dgm:spPr/>
      <dgm:t>
        <a:bodyPr/>
        <a:lstStyle/>
        <a:p>
          <a:endParaRPr lang="es-CO"/>
        </a:p>
      </dgm:t>
    </dgm:pt>
    <dgm:pt modelId="{65D68185-C671-4FA1-9D7F-7B8D183253B3}" type="pres">
      <dgm:prSet presAssocID="{43246F2B-3410-4C00-B262-28160090019B}" presName="desTx" presStyleLbl="fgAcc1" presStyleIdx="0" presStyleCnt="1" custLinFactNeighborX="-16094" custLinFactNeighborY="31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008CBCC-DB26-4410-99C6-9782A6FC9B24}" srcId="{43246F2B-3410-4C00-B262-28160090019B}" destId="{AC4E1EBF-74AC-4255-B945-CCE4E79F169E}" srcOrd="0" destOrd="0" parTransId="{009CFE82-E508-415D-8C2D-5F5F42C09D4B}" sibTransId="{92E2D4CF-27FA-4F9C-ABFE-B49721933F77}"/>
    <dgm:cxn modelId="{A28DAD89-7F05-4C3A-BF2F-0FEE63EFD9D5}" type="presOf" srcId="{43246F2B-3410-4C00-B262-28160090019B}" destId="{AD8DAD6B-C0D7-4324-AF17-9FF7ED926435}" srcOrd="1" destOrd="0" presId="urn:microsoft.com/office/officeart/2005/8/layout/process3"/>
    <dgm:cxn modelId="{D6C17CFB-AFF8-484B-B6EB-6E6D47147F77}" type="presOf" srcId="{1D1F77A5-A3DA-4B4E-85DB-E71C2DEB87D2}" destId="{65D68185-C671-4FA1-9D7F-7B8D183253B3}" srcOrd="0" destOrd="7" presId="urn:microsoft.com/office/officeart/2005/8/layout/process3"/>
    <dgm:cxn modelId="{B6AE1276-83C0-4971-81CD-0CCE321B9182}" srcId="{43246F2B-3410-4C00-B262-28160090019B}" destId="{AD44EBA2-2967-4395-A334-6CAAE1922623}" srcOrd="6" destOrd="0" parTransId="{F6444FCA-E726-4F2D-AD32-6243BF6CE97A}" sibTransId="{40328325-76D3-4088-9FA8-D5902D51C4C9}"/>
    <dgm:cxn modelId="{637CF3BE-AEFA-4A20-A318-C839371044E3}" srcId="{7E0FB1C3-D984-4C2D-BC91-348FF6FB7B4D}" destId="{43246F2B-3410-4C00-B262-28160090019B}" srcOrd="0" destOrd="0" parTransId="{6EEB8A7F-91DB-4F73-B949-FC62ED9B6C77}" sibTransId="{AD6F12E9-9B88-4A85-AF66-85759671EF85}"/>
    <dgm:cxn modelId="{29896EE2-4CDC-43AE-9AFB-5B3C8B7B1606}" type="presOf" srcId="{AC4E1EBF-74AC-4255-B945-CCE4E79F169E}" destId="{65D68185-C671-4FA1-9D7F-7B8D183253B3}" srcOrd="0" destOrd="0" presId="urn:microsoft.com/office/officeart/2005/8/layout/process3"/>
    <dgm:cxn modelId="{B32713FB-1039-4A58-932D-0F33D85C638A}" type="presOf" srcId="{66828F26-AD6C-4712-A140-6A15D09728CB}" destId="{65D68185-C671-4FA1-9D7F-7B8D183253B3}" srcOrd="0" destOrd="3" presId="urn:microsoft.com/office/officeart/2005/8/layout/process3"/>
    <dgm:cxn modelId="{9CA757FB-154B-4930-9860-E536E2E54791}" type="presOf" srcId="{43246F2B-3410-4C00-B262-28160090019B}" destId="{BEC2F160-DAF3-4140-8DD4-9A779DB0A00A}" srcOrd="0" destOrd="0" presId="urn:microsoft.com/office/officeart/2005/8/layout/process3"/>
    <dgm:cxn modelId="{729AA8DA-6BFE-4C97-A9D0-3394872AAF3B}" srcId="{43246F2B-3410-4C00-B262-28160090019B}" destId="{F0D974BE-DBBD-4A0F-A351-D0024149188F}" srcOrd="4" destOrd="0" parTransId="{D7935F83-57E7-4478-A0F8-180592CCB4A0}" sibTransId="{D9D21363-5802-401F-A98E-7D2E0CEDF63D}"/>
    <dgm:cxn modelId="{8BEC0064-23DE-48EE-B78D-7BCD8D888F06}" type="presOf" srcId="{F0D974BE-DBBD-4A0F-A351-D0024149188F}" destId="{65D68185-C671-4FA1-9D7F-7B8D183253B3}" srcOrd="0" destOrd="4" presId="urn:microsoft.com/office/officeart/2005/8/layout/process3"/>
    <dgm:cxn modelId="{D5DCEF75-3789-45B2-88F4-E117138ACDEB}" srcId="{43246F2B-3410-4C00-B262-28160090019B}" destId="{F57F5351-B5E4-414F-8DBD-2D21558B8637}" srcOrd="5" destOrd="0" parTransId="{84D16AF0-8A87-44FE-8453-C7531F27A8CA}" sibTransId="{68F752F5-E7CD-4033-926B-4D5D454FB34E}"/>
    <dgm:cxn modelId="{E43D18E4-20CE-495D-A61F-897374D17BBD}" type="presOf" srcId="{F57F5351-B5E4-414F-8DBD-2D21558B8637}" destId="{65D68185-C671-4FA1-9D7F-7B8D183253B3}" srcOrd="0" destOrd="5" presId="urn:microsoft.com/office/officeart/2005/8/layout/process3"/>
    <dgm:cxn modelId="{2F8426A2-993C-4E73-B4B1-76E8D3925C38}" srcId="{43246F2B-3410-4C00-B262-28160090019B}" destId="{8509D7CD-6DCE-4252-B580-75793BAFA143}" srcOrd="8" destOrd="0" parTransId="{6ABDCE49-5132-4BBF-A8C1-4CD0E22A9299}" sibTransId="{F9068652-EC07-48AF-9832-894998AC7155}"/>
    <dgm:cxn modelId="{0F371258-DB55-4042-8DD7-DEFC0C4A215E}" type="presOf" srcId="{87C6EB77-EDE8-4A8B-9255-62B2FB95A44A}" destId="{65D68185-C671-4FA1-9D7F-7B8D183253B3}" srcOrd="0" destOrd="1" presId="urn:microsoft.com/office/officeart/2005/8/layout/process3"/>
    <dgm:cxn modelId="{9391E62F-108A-4886-A4E5-9CA38938D167}" type="presOf" srcId="{7FE656EA-E45A-4745-AF06-9788974ACE5E}" destId="{65D68185-C671-4FA1-9D7F-7B8D183253B3}" srcOrd="0" destOrd="2" presId="urn:microsoft.com/office/officeart/2005/8/layout/process3"/>
    <dgm:cxn modelId="{2B6E1B47-591C-41B4-90A7-4639ACDC211E}" srcId="{43246F2B-3410-4C00-B262-28160090019B}" destId="{87C6EB77-EDE8-4A8B-9255-62B2FB95A44A}" srcOrd="1" destOrd="0" parTransId="{EEAA6A44-61EF-4C84-88F8-CD139C26B8DA}" sibTransId="{0498C01B-8EB7-4CF0-A557-321740610A9C}"/>
    <dgm:cxn modelId="{F0ADBBFE-90CE-4A92-89F8-EA1EA08C92B2}" srcId="{43246F2B-3410-4C00-B262-28160090019B}" destId="{7FE656EA-E45A-4745-AF06-9788974ACE5E}" srcOrd="2" destOrd="0" parTransId="{8A900E75-883A-424D-80B5-C0871A59C866}" sibTransId="{1623D5AA-1399-4B8C-8505-75E39B99864C}"/>
    <dgm:cxn modelId="{56BB0719-F08E-48AE-B865-38950C135762}" type="presOf" srcId="{8509D7CD-6DCE-4252-B580-75793BAFA143}" destId="{65D68185-C671-4FA1-9D7F-7B8D183253B3}" srcOrd="0" destOrd="8" presId="urn:microsoft.com/office/officeart/2005/8/layout/process3"/>
    <dgm:cxn modelId="{ACB76EA4-EFD4-4F90-9D3D-3D232F0DE020}" srcId="{43246F2B-3410-4C00-B262-28160090019B}" destId="{1D1F77A5-A3DA-4B4E-85DB-E71C2DEB87D2}" srcOrd="7" destOrd="0" parTransId="{4C4087F4-C125-4A95-9151-17814C642E03}" sibTransId="{83BFAFE2-F851-4B28-AAE5-619AF6CE1101}"/>
    <dgm:cxn modelId="{8716B360-BD07-4797-ACC6-B2F20641C6C6}" type="presOf" srcId="{AD44EBA2-2967-4395-A334-6CAAE1922623}" destId="{65D68185-C671-4FA1-9D7F-7B8D183253B3}" srcOrd="0" destOrd="6" presId="urn:microsoft.com/office/officeart/2005/8/layout/process3"/>
    <dgm:cxn modelId="{E2583FF3-E3BA-4F1E-8738-23A2B6A9F4E7}" type="presOf" srcId="{7E0FB1C3-D984-4C2D-BC91-348FF6FB7B4D}" destId="{A7A3CF9E-58F8-412A-B339-6F944E95BEBD}" srcOrd="0" destOrd="0" presId="urn:microsoft.com/office/officeart/2005/8/layout/process3"/>
    <dgm:cxn modelId="{3538A084-CCB3-43C5-A322-1961A27CAAA6}" srcId="{43246F2B-3410-4C00-B262-28160090019B}" destId="{66828F26-AD6C-4712-A140-6A15D09728CB}" srcOrd="3" destOrd="0" parTransId="{48ACF166-599E-410B-9C6E-C8C4D364204B}" sibTransId="{7586FF7C-D907-420A-B5D6-10DB4DF3721F}"/>
    <dgm:cxn modelId="{47741477-EBBA-4B5A-9B1F-8585B8593F8A}" type="presParOf" srcId="{A7A3CF9E-58F8-412A-B339-6F944E95BEBD}" destId="{EAE7B440-A0FA-476C-95ED-DDA49D89855A}" srcOrd="0" destOrd="0" presId="urn:microsoft.com/office/officeart/2005/8/layout/process3"/>
    <dgm:cxn modelId="{0F86C191-FB42-4F81-B484-0F1A32C7C3EF}" type="presParOf" srcId="{EAE7B440-A0FA-476C-95ED-DDA49D89855A}" destId="{BEC2F160-DAF3-4140-8DD4-9A779DB0A00A}" srcOrd="0" destOrd="0" presId="urn:microsoft.com/office/officeart/2005/8/layout/process3"/>
    <dgm:cxn modelId="{4E283A9E-D77C-4C9C-BFE6-9FFF7FFB88FE}" type="presParOf" srcId="{EAE7B440-A0FA-476C-95ED-DDA49D89855A}" destId="{AD8DAD6B-C0D7-4324-AF17-9FF7ED926435}" srcOrd="1" destOrd="0" presId="urn:microsoft.com/office/officeart/2005/8/layout/process3"/>
    <dgm:cxn modelId="{74F57954-A07A-49DD-ACE7-10D68C72667B}" type="presParOf" srcId="{EAE7B440-A0FA-476C-95ED-DDA49D89855A}" destId="{65D68185-C671-4FA1-9D7F-7B8D183253B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B4E07B-8DB2-4947-AAD9-F135000002BF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O"/>
        </a:p>
      </dgm:t>
    </dgm:pt>
    <dgm:pt modelId="{A960E183-5EE9-427E-89B4-2A6691218D5B}">
      <dgm:prSet/>
      <dgm:spPr/>
      <dgm:t>
        <a:bodyPr/>
        <a:lstStyle/>
        <a:p>
          <a:pPr rtl="0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Cuando las  acciones de mejoramiento fueron efectivas y se demuestra que hay cierre en la brecha del desempeño</a:t>
          </a:r>
          <a:r>
            <a:rPr lang="es-CO" dirty="0"/>
            <a:t>. </a:t>
          </a:r>
        </a:p>
      </dgm:t>
    </dgm:pt>
    <dgm:pt modelId="{BA380FC7-C6A9-4C57-96BF-F360256AA8B8}" type="parTrans" cxnId="{F8896FEE-14B8-4D8F-9163-0FBF1C1A9C5B}">
      <dgm:prSet/>
      <dgm:spPr/>
      <dgm:t>
        <a:bodyPr/>
        <a:lstStyle/>
        <a:p>
          <a:endParaRPr lang="es-CO"/>
        </a:p>
      </dgm:t>
    </dgm:pt>
    <dgm:pt modelId="{68FD8DEF-92F2-477B-B146-6A4848248A38}" type="sibTrans" cxnId="{F8896FEE-14B8-4D8F-9163-0FBF1C1A9C5B}">
      <dgm:prSet/>
      <dgm:spPr/>
      <dgm:t>
        <a:bodyPr/>
        <a:lstStyle/>
        <a:p>
          <a:endParaRPr lang="es-CO"/>
        </a:p>
      </dgm:t>
    </dgm:pt>
    <dgm:pt modelId="{5CF6510C-35E9-4372-9BAC-CCC89B7AF6E8}">
      <dgm:prSet/>
      <dgm:spPr/>
      <dgm:t>
        <a:bodyPr/>
        <a:lstStyle/>
        <a:p>
          <a:pPr rtl="0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Cuando los indicadores  y auditorias demuestran que se ha alcanzado la calidad deseada</a:t>
          </a:r>
        </a:p>
      </dgm:t>
    </dgm:pt>
    <dgm:pt modelId="{34FFBD0E-7122-4FCD-B412-222052A45D7B}" type="parTrans" cxnId="{683895CD-84B7-4659-8A0F-B0E67D345DC0}">
      <dgm:prSet/>
      <dgm:spPr/>
      <dgm:t>
        <a:bodyPr/>
        <a:lstStyle/>
        <a:p>
          <a:endParaRPr lang="es-CO"/>
        </a:p>
      </dgm:t>
    </dgm:pt>
    <dgm:pt modelId="{A35AC59F-E000-46C0-9C09-05A08756BDB9}" type="sibTrans" cxnId="{683895CD-84B7-4659-8A0F-B0E67D345DC0}">
      <dgm:prSet/>
      <dgm:spPr/>
      <dgm:t>
        <a:bodyPr/>
        <a:lstStyle/>
        <a:p>
          <a:endParaRPr lang="es-CO"/>
        </a:p>
      </dgm:t>
    </dgm:pt>
    <dgm:pt modelId="{B371EBF0-71A6-466A-9DE2-61658FC413F3}">
      <dgm:prSet/>
      <dgm:spPr/>
      <dgm:t>
        <a:bodyPr/>
        <a:lstStyle/>
        <a:p>
          <a:pPr rtl="0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Esto permite concluir que la organización  aprendió y se cierra este ciclo de mejoramiento para dar  inicio a otros y seguir el mejora</a:t>
          </a:r>
        </a:p>
      </dgm:t>
    </dgm:pt>
    <dgm:pt modelId="{35DFE426-03A3-4C8C-893E-D5C5EBEBE94B}" type="parTrans" cxnId="{1184EBCF-5488-46C1-B6CA-37077726846E}">
      <dgm:prSet/>
      <dgm:spPr/>
      <dgm:t>
        <a:bodyPr/>
        <a:lstStyle/>
        <a:p>
          <a:endParaRPr lang="es-CO"/>
        </a:p>
      </dgm:t>
    </dgm:pt>
    <dgm:pt modelId="{FADB2CA7-86DD-4748-8149-14C3704E22B4}" type="sibTrans" cxnId="{1184EBCF-5488-46C1-B6CA-37077726846E}">
      <dgm:prSet/>
      <dgm:spPr/>
      <dgm:t>
        <a:bodyPr/>
        <a:lstStyle/>
        <a:p>
          <a:endParaRPr lang="es-CO"/>
        </a:p>
      </dgm:t>
    </dgm:pt>
    <dgm:pt modelId="{2D9B1CDB-F14A-4B9F-85A5-7256AD1C98B5}" type="pres">
      <dgm:prSet presAssocID="{47B4E07B-8DB2-4947-AAD9-F135000002BF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CDC3D8B-546A-4168-8D51-C4E5A4D39031}" type="pres">
      <dgm:prSet presAssocID="{B371EBF0-71A6-466A-9DE2-61658FC413F3}" presName="boxAndChildren" presStyleCnt="0"/>
      <dgm:spPr/>
    </dgm:pt>
    <dgm:pt modelId="{8068D83F-5431-493A-B6AD-BE8B13F4E982}" type="pres">
      <dgm:prSet presAssocID="{B371EBF0-71A6-466A-9DE2-61658FC413F3}" presName="parentTextBox" presStyleLbl="node1" presStyleIdx="0" presStyleCnt="3"/>
      <dgm:spPr/>
      <dgm:t>
        <a:bodyPr/>
        <a:lstStyle/>
        <a:p>
          <a:endParaRPr lang="es-CO"/>
        </a:p>
      </dgm:t>
    </dgm:pt>
    <dgm:pt modelId="{AC1C148F-F51C-47E8-AACB-CB06C9131534}" type="pres">
      <dgm:prSet presAssocID="{A35AC59F-E000-46C0-9C09-05A08756BDB9}" presName="sp" presStyleCnt="0"/>
      <dgm:spPr/>
    </dgm:pt>
    <dgm:pt modelId="{77AB27CE-76CB-4A75-AC9F-4D848BA3D5D6}" type="pres">
      <dgm:prSet presAssocID="{5CF6510C-35E9-4372-9BAC-CCC89B7AF6E8}" presName="arrowAndChildren" presStyleCnt="0"/>
      <dgm:spPr/>
    </dgm:pt>
    <dgm:pt modelId="{D0A5415B-AD46-4BFA-B47F-411A6953BB08}" type="pres">
      <dgm:prSet presAssocID="{5CF6510C-35E9-4372-9BAC-CCC89B7AF6E8}" presName="parentTextArrow" presStyleLbl="node1" presStyleIdx="1" presStyleCnt="3"/>
      <dgm:spPr/>
      <dgm:t>
        <a:bodyPr/>
        <a:lstStyle/>
        <a:p>
          <a:endParaRPr lang="es-CO"/>
        </a:p>
      </dgm:t>
    </dgm:pt>
    <dgm:pt modelId="{3DFA27B9-CCF6-423F-88B6-08ABE0EB0322}" type="pres">
      <dgm:prSet presAssocID="{68FD8DEF-92F2-477B-B146-6A4848248A38}" presName="sp" presStyleCnt="0"/>
      <dgm:spPr/>
    </dgm:pt>
    <dgm:pt modelId="{71B1D550-48A6-41FC-9F74-661A8DF9D79B}" type="pres">
      <dgm:prSet presAssocID="{A960E183-5EE9-427E-89B4-2A6691218D5B}" presName="arrowAndChildren" presStyleCnt="0"/>
      <dgm:spPr/>
    </dgm:pt>
    <dgm:pt modelId="{B905E8F7-111B-4B90-AD80-75442F2F4DB3}" type="pres">
      <dgm:prSet presAssocID="{A960E183-5EE9-427E-89B4-2A6691218D5B}" presName="parentTextArrow" presStyleLbl="node1" presStyleIdx="2" presStyleCnt="3"/>
      <dgm:spPr/>
      <dgm:t>
        <a:bodyPr/>
        <a:lstStyle/>
        <a:p>
          <a:endParaRPr lang="es-CO"/>
        </a:p>
      </dgm:t>
    </dgm:pt>
  </dgm:ptLst>
  <dgm:cxnLst>
    <dgm:cxn modelId="{1184EBCF-5488-46C1-B6CA-37077726846E}" srcId="{47B4E07B-8DB2-4947-AAD9-F135000002BF}" destId="{B371EBF0-71A6-466A-9DE2-61658FC413F3}" srcOrd="2" destOrd="0" parTransId="{35DFE426-03A3-4C8C-893E-D5C5EBEBE94B}" sibTransId="{FADB2CA7-86DD-4748-8149-14C3704E22B4}"/>
    <dgm:cxn modelId="{F8896FEE-14B8-4D8F-9163-0FBF1C1A9C5B}" srcId="{47B4E07B-8DB2-4947-AAD9-F135000002BF}" destId="{A960E183-5EE9-427E-89B4-2A6691218D5B}" srcOrd="0" destOrd="0" parTransId="{BA380FC7-C6A9-4C57-96BF-F360256AA8B8}" sibTransId="{68FD8DEF-92F2-477B-B146-6A4848248A38}"/>
    <dgm:cxn modelId="{683895CD-84B7-4659-8A0F-B0E67D345DC0}" srcId="{47B4E07B-8DB2-4947-AAD9-F135000002BF}" destId="{5CF6510C-35E9-4372-9BAC-CCC89B7AF6E8}" srcOrd="1" destOrd="0" parTransId="{34FFBD0E-7122-4FCD-B412-222052A45D7B}" sibTransId="{A35AC59F-E000-46C0-9C09-05A08756BDB9}"/>
    <dgm:cxn modelId="{18642577-DDA3-4EC2-9F30-607BD5A9462A}" type="presOf" srcId="{B371EBF0-71A6-466A-9DE2-61658FC413F3}" destId="{8068D83F-5431-493A-B6AD-BE8B13F4E982}" srcOrd="0" destOrd="0" presId="urn:microsoft.com/office/officeart/2005/8/layout/process4"/>
    <dgm:cxn modelId="{FE964C77-8939-478D-9D5B-BEB88C0260FF}" type="presOf" srcId="{47B4E07B-8DB2-4947-AAD9-F135000002BF}" destId="{2D9B1CDB-F14A-4B9F-85A5-7256AD1C98B5}" srcOrd="0" destOrd="0" presId="urn:microsoft.com/office/officeart/2005/8/layout/process4"/>
    <dgm:cxn modelId="{6210A90D-FEA4-48D3-8E48-5A047AEA8C7B}" type="presOf" srcId="{A960E183-5EE9-427E-89B4-2A6691218D5B}" destId="{B905E8F7-111B-4B90-AD80-75442F2F4DB3}" srcOrd="0" destOrd="0" presId="urn:microsoft.com/office/officeart/2005/8/layout/process4"/>
    <dgm:cxn modelId="{17FDE7F9-E683-4D6E-AE45-2A4ACD9758A6}" type="presOf" srcId="{5CF6510C-35E9-4372-9BAC-CCC89B7AF6E8}" destId="{D0A5415B-AD46-4BFA-B47F-411A6953BB08}" srcOrd="0" destOrd="0" presId="urn:microsoft.com/office/officeart/2005/8/layout/process4"/>
    <dgm:cxn modelId="{A32EE5E2-C206-40CF-A347-EE805499F71C}" type="presParOf" srcId="{2D9B1CDB-F14A-4B9F-85A5-7256AD1C98B5}" destId="{CCDC3D8B-546A-4168-8D51-C4E5A4D39031}" srcOrd="0" destOrd="0" presId="urn:microsoft.com/office/officeart/2005/8/layout/process4"/>
    <dgm:cxn modelId="{4DE78C0F-79DA-474F-8F18-74733A963B53}" type="presParOf" srcId="{CCDC3D8B-546A-4168-8D51-C4E5A4D39031}" destId="{8068D83F-5431-493A-B6AD-BE8B13F4E982}" srcOrd="0" destOrd="0" presId="urn:microsoft.com/office/officeart/2005/8/layout/process4"/>
    <dgm:cxn modelId="{9AE547A6-F3AB-4370-B324-0DBBD83617B5}" type="presParOf" srcId="{2D9B1CDB-F14A-4B9F-85A5-7256AD1C98B5}" destId="{AC1C148F-F51C-47E8-AACB-CB06C9131534}" srcOrd="1" destOrd="0" presId="urn:microsoft.com/office/officeart/2005/8/layout/process4"/>
    <dgm:cxn modelId="{AAE9859C-FE57-4F0E-9E15-999027A6EA49}" type="presParOf" srcId="{2D9B1CDB-F14A-4B9F-85A5-7256AD1C98B5}" destId="{77AB27CE-76CB-4A75-AC9F-4D848BA3D5D6}" srcOrd="2" destOrd="0" presId="urn:microsoft.com/office/officeart/2005/8/layout/process4"/>
    <dgm:cxn modelId="{DFBAE9F3-52A7-4C4E-826E-1E62686DB146}" type="presParOf" srcId="{77AB27CE-76CB-4A75-AC9F-4D848BA3D5D6}" destId="{D0A5415B-AD46-4BFA-B47F-411A6953BB08}" srcOrd="0" destOrd="0" presId="urn:microsoft.com/office/officeart/2005/8/layout/process4"/>
    <dgm:cxn modelId="{1A4D5BE9-03D6-45AF-B464-749966D7197C}" type="presParOf" srcId="{2D9B1CDB-F14A-4B9F-85A5-7256AD1C98B5}" destId="{3DFA27B9-CCF6-423F-88B6-08ABE0EB0322}" srcOrd="3" destOrd="0" presId="urn:microsoft.com/office/officeart/2005/8/layout/process4"/>
    <dgm:cxn modelId="{9F3956ED-61E5-483E-802A-B3F6BB1A24B3}" type="presParOf" srcId="{2D9B1CDB-F14A-4B9F-85A5-7256AD1C98B5}" destId="{71B1D550-48A6-41FC-9F74-661A8DF9D79B}" srcOrd="4" destOrd="0" presId="urn:microsoft.com/office/officeart/2005/8/layout/process4"/>
    <dgm:cxn modelId="{F3BE77D4-3D9C-41CF-B774-574B1C4E8BF6}" type="presParOf" srcId="{71B1D550-48A6-41FC-9F74-661A8DF9D79B}" destId="{B905E8F7-111B-4B90-AD80-75442F2F4DB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1CF8A-3757-4626-AB6C-B9318324EDD2}">
      <dsp:nvSpPr>
        <dsp:cNvPr id="0" name=""/>
        <dsp:cNvSpPr/>
      </dsp:nvSpPr>
      <dsp:spPr>
        <a:xfrm>
          <a:off x="0" y="779728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D1944-4E30-4176-A282-23DF06846C66}">
      <dsp:nvSpPr>
        <dsp:cNvPr id="0" name=""/>
        <dsp:cNvSpPr/>
      </dsp:nvSpPr>
      <dsp:spPr>
        <a:xfrm>
          <a:off x="525780" y="72592"/>
          <a:ext cx="8157077" cy="1031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Debe realizar acciones de seguimiento a la implementación y eficacia de los planes de mejoramiento </a:t>
          </a:r>
          <a:r>
            <a:rPr lang="es-CO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PAMEC (auditorias, indicadores</a:t>
          </a:r>
          <a:r>
            <a:rPr lang="es-CO" sz="1800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, etc., </a:t>
          </a:r>
          <a:r>
            <a:rPr lang="es-CO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orientadas a evaluar el cumplimiento de las metas establecidas.</a:t>
          </a:r>
          <a:endParaRPr lang="es-CO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151" y="122963"/>
        <a:ext cx="8056335" cy="931114"/>
      </dsp:txXfrm>
    </dsp:sp>
    <dsp:sp modelId="{30B73CD1-B77C-4172-87FE-C2D227B30AB6}">
      <dsp:nvSpPr>
        <dsp:cNvPr id="0" name=""/>
        <dsp:cNvSpPr/>
      </dsp:nvSpPr>
      <dsp:spPr>
        <a:xfrm>
          <a:off x="0" y="1728505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2A346-1198-441F-996B-C22CD4BD6433}">
      <dsp:nvSpPr>
        <dsp:cNvPr id="0" name=""/>
        <dsp:cNvSpPr/>
      </dsp:nvSpPr>
      <dsp:spPr>
        <a:xfrm>
          <a:off x="695438" y="1452928"/>
          <a:ext cx="8184974" cy="600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Debe tener definido las personas responsables del seguimiento a los planes de mejora</a:t>
          </a:r>
        </a:p>
      </dsp:txBody>
      <dsp:txXfrm>
        <a:off x="724742" y="1482232"/>
        <a:ext cx="8126366" cy="541688"/>
      </dsp:txXfrm>
    </dsp:sp>
    <dsp:sp modelId="{CDFE6B82-B792-42D0-91D9-1508D6951530}">
      <dsp:nvSpPr>
        <dsp:cNvPr id="0" name=""/>
        <dsp:cNvSpPr/>
      </dsp:nvSpPr>
      <dsp:spPr>
        <a:xfrm>
          <a:off x="0" y="2726425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04F91-D82C-491E-ADF3-B226EA824713}">
      <dsp:nvSpPr>
        <dsp:cNvPr id="0" name=""/>
        <dsp:cNvSpPr/>
      </dsp:nvSpPr>
      <dsp:spPr>
        <a:xfrm>
          <a:off x="525780" y="2401705"/>
          <a:ext cx="834765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Debe quedar constancia de los seguimientos realizados</a:t>
          </a:r>
        </a:p>
      </dsp:txBody>
      <dsp:txXfrm>
        <a:off x="557483" y="2433408"/>
        <a:ext cx="8284245" cy="586034"/>
      </dsp:txXfrm>
    </dsp:sp>
    <dsp:sp modelId="{51335221-86A2-4AC2-9797-B00D1B510D31}">
      <dsp:nvSpPr>
        <dsp:cNvPr id="0" name=""/>
        <dsp:cNvSpPr/>
      </dsp:nvSpPr>
      <dsp:spPr>
        <a:xfrm>
          <a:off x="0" y="3724345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32D21-A5AD-4523-AFBE-A8140E6D72C1}">
      <dsp:nvSpPr>
        <dsp:cNvPr id="0" name=""/>
        <dsp:cNvSpPr/>
      </dsp:nvSpPr>
      <dsp:spPr>
        <a:xfrm>
          <a:off x="607107" y="3463614"/>
          <a:ext cx="824423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Debe definirse planes de choque cuando se presentan desviaciones en la implementación de los planes de mejora</a:t>
          </a:r>
        </a:p>
      </dsp:txBody>
      <dsp:txXfrm>
        <a:off x="638810" y="3495317"/>
        <a:ext cx="8180824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23928-E8C1-4733-90EC-E32202E9E8ED}">
      <dsp:nvSpPr>
        <dsp:cNvPr id="0" name=""/>
        <dsp:cNvSpPr/>
      </dsp:nvSpPr>
      <dsp:spPr>
        <a:xfrm>
          <a:off x="267314" y="86"/>
          <a:ext cx="3106843" cy="186410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 la institución realice capacitación y reentrenamiento al personal con los cambios que fueron efectivos</a:t>
          </a:r>
        </a:p>
      </dsp:txBody>
      <dsp:txXfrm>
        <a:off x="267314" y="86"/>
        <a:ext cx="3106843" cy="1864106"/>
      </dsp:txXfrm>
    </dsp:sp>
    <dsp:sp modelId="{715B1ACA-914C-42E4-95F2-6810B0FB16F8}">
      <dsp:nvSpPr>
        <dsp:cNvPr id="0" name=""/>
        <dsp:cNvSpPr/>
      </dsp:nvSpPr>
      <dsp:spPr>
        <a:xfrm>
          <a:off x="3684842" y="36082"/>
          <a:ext cx="3095472" cy="179211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Debe tener evidencia de las reuniones  donde se realizo esta capacitación y reentrenamiento</a:t>
          </a:r>
        </a:p>
      </dsp:txBody>
      <dsp:txXfrm>
        <a:off x="3684842" y="36082"/>
        <a:ext cx="3095472" cy="1792114"/>
      </dsp:txXfrm>
    </dsp:sp>
    <dsp:sp modelId="{2A02EC11-3B11-4925-BD2A-0AF308158A9B}">
      <dsp:nvSpPr>
        <dsp:cNvPr id="0" name=""/>
        <dsp:cNvSpPr/>
      </dsp:nvSpPr>
      <dsp:spPr>
        <a:xfrm>
          <a:off x="7090999" y="86"/>
          <a:ext cx="3106843" cy="1864106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Debe continuar midiendo los indicadores y realizar seguimiento  las tendencias</a:t>
          </a:r>
        </a:p>
      </dsp:txBody>
      <dsp:txXfrm>
        <a:off x="7090999" y="86"/>
        <a:ext cx="3106843" cy="1864106"/>
      </dsp:txXfrm>
    </dsp:sp>
    <dsp:sp modelId="{5A121957-6676-4AA9-9F96-B3888ED02953}">
      <dsp:nvSpPr>
        <dsp:cNvPr id="0" name=""/>
        <dsp:cNvSpPr/>
      </dsp:nvSpPr>
      <dsp:spPr>
        <a:xfrm>
          <a:off x="261628" y="2174877"/>
          <a:ext cx="3106843" cy="186410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Debe tener documentos resumen donde se compile todo el proceso de mejora</a:t>
          </a:r>
        </a:p>
      </dsp:txBody>
      <dsp:txXfrm>
        <a:off x="261628" y="2174877"/>
        <a:ext cx="3106843" cy="1864106"/>
      </dsp:txXfrm>
    </dsp:sp>
    <dsp:sp modelId="{89F4DD4D-8962-4D7D-85D9-AD509FE76199}">
      <dsp:nvSpPr>
        <dsp:cNvPr id="0" name=""/>
        <dsp:cNvSpPr/>
      </dsp:nvSpPr>
      <dsp:spPr>
        <a:xfrm>
          <a:off x="3679157" y="2174877"/>
          <a:ext cx="3106843" cy="186410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deben implementar mecanismos de comunicación para la divulgación de los resultados de mejoramiento.</a:t>
          </a:r>
        </a:p>
      </dsp:txBody>
      <dsp:txXfrm>
        <a:off x="3679157" y="2174877"/>
        <a:ext cx="3106843" cy="1864106"/>
      </dsp:txXfrm>
    </dsp:sp>
    <dsp:sp modelId="{64D10F81-09E5-47FC-853B-B661A785ADC1}">
      <dsp:nvSpPr>
        <dsp:cNvPr id="0" name=""/>
        <dsp:cNvSpPr/>
      </dsp:nvSpPr>
      <dsp:spPr>
        <a:xfrm>
          <a:off x="7096685" y="2174877"/>
          <a:ext cx="3106843" cy="186410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deben haber ajustado los procesos y por lo tanto deben existir documentos que evidencien este aprendizaje</a:t>
          </a:r>
        </a:p>
      </dsp:txBody>
      <dsp:txXfrm>
        <a:off x="7096685" y="2174877"/>
        <a:ext cx="3106843" cy="18641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DAD6B-C0D7-4324-AF17-9FF7ED926435}">
      <dsp:nvSpPr>
        <dsp:cNvPr id="0" name=""/>
        <dsp:cNvSpPr/>
      </dsp:nvSpPr>
      <dsp:spPr>
        <a:xfrm>
          <a:off x="36962" y="-294728"/>
          <a:ext cx="8061247" cy="147119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Una vez las oportunidades de mejoramiento han sido solucionadas se realiza: </a:t>
          </a:r>
        </a:p>
      </dsp:txBody>
      <dsp:txXfrm>
        <a:off x="36962" y="-294728"/>
        <a:ext cx="8061247" cy="980794"/>
      </dsp:txXfrm>
    </dsp:sp>
    <dsp:sp modelId="{65D68185-C671-4FA1-9D7F-7B8D183253B3}">
      <dsp:nvSpPr>
        <dsp:cNvPr id="0" name=""/>
        <dsp:cNvSpPr/>
      </dsp:nvSpPr>
      <dsp:spPr>
        <a:xfrm>
          <a:off x="346207" y="686066"/>
          <a:ext cx="8719424" cy="39600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u="sng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Un resumen del mejoramiento </a:t>
          </a:r>
          <a:r>
            <a:rPr lang="es-CO" sz="1600" kern="1200" dirty="0">
              <a:latin typeface="Arial" panose="020B0604020202020204" pitchFamily="34" charset="0"/>
              <a:cs typeface="Arial" panose="020B0604020202020204" pitchFamily="34" charset="0"/>
            </a:rPr>
            <a:t>logrado para evidenciar cuál era el problema, cómo se analizó, cuáles eran las causas del problema,   cómo se trató y cuáles fueron los resultados.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u="sng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Comunicación de  los resultados </a:t>
          </a:r>
          <a:r>
            <a:rPr lang="es-CO" sz="1600" kern="1200" dirty="0">
              <a:latin typeface="Arial" panose="020B0604020202020204" pitchFamily="34" charset="0"/>
              <a:cs typeface="Arial" panose="020B0604020202020204" pitchFamily="34" charset="0"/>
            </a:rPr>
            <a:t>a todos los clientes internos  involucrados en el proceso.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u="sng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Ajuste de los  procesos mejorados </a:t>
          </a:r>
          <a:r>
            <a:rPr lang="es-CO" sz="1600" kern="1200" dirty="0">
              <a:latin typeface="Arial" panose="020B0604020202020204" pitchFamily="34" charset="0"/>
              <a:cs typeface="Arial" panose="020B0604020202020204" pitchFamily="34" charset="0"/>
            </a:rPr>
            <a:t>con las actividades que demostraron cambio con el fin de estandarizarlos.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u="sng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Capacitación y reentrenamiento </a:t>
          </a:r>
          <a:r>
            <a:rPr lang="es-CO" sz="1600" kern="1200" dirty="0">
              <a:latin typeface="Arial" panose="020B0604020202020204" pitchFamily="34" charset="0"/>
              <a:cs typeface="Arial" panose="020B0604020202020204" pitchFamily="34" charset="0"/>
            </a:rPr>
            <a:t>al personal responsable del proceso mejorado para que  se continúe la implementación del proceso con los cambios que ya se probaron.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u="sng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Medición continua de los indicadores </a:t>
          </a:r>
          <a:r>
            <a:rPr lang="es-CO" sz="1600" kern="1200" dirty="0">
              <a:latin typeface="Arial" panose="020B0604020202020204" pitchFamily="34" charset="0"/>
              <a:cs typeface="Arial" panose="020B0604020202020204" pitchFamily="34" charset="0"/>
            </a:rPr>
            <a:t>del proceso mejorado, con el fin de evaluar si la calidad alcanzada se mantiene o aún sigue mejorando</a:t>
          </a: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62191" y="802050"/>
        <a:ext cx="8487456" cy="37280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8D83F-5431-493A-B6AD-BE8B13F4E982}">
      <dsp:nvSpPr>
        <dsp:cNvPr id="0" name=""/>
        <dsp:cNvSpPr/>
      </dsp:nvSpPr>
      <dsp:spPr>
        <a:xfrm>
          <a:off x="0" y="3275482"/>
          <a:ext cx="10515600" cy="1075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Esto permite concluir que la organización  aprendió y se cierra este ciclo de mejoramiento para dar  inicio a otros y seguir el mejora</a:t>
          </a:r>
        </a:p>
      </dsp:txBody>
      <dsp:txXfrm>
        <a:off x="0" y="3275482"/>
        <a:ext cx="10515600" cy="1075086"/>
      </dsp:txXfrm>
    </dsp:sp>
    <dsp:sp modelId="{D0A5415B-AD46-4BFA-B47F-411A6953BB08}">
      <dsp:nvSpPr>
        <dsp:cNvPr id="0" name=""/>
        <dsp:cNvSpPr/>
      </dsp:nvSpPr>
      <dsp:spPr>
        <a:xfrm rot="10800000">
          <a:off x="0" y="1638125"/>
          <a:ext cx="10515600" cy="1653482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Cuando los indicadores  y auditorias demuestran que se ha alcanzado la calidad deseada</a:t>
          </a:r>
        </a:p>
      </dsp:txBody>
      <dsp:txXfrm rot="10800000">
        <a:off x="0" y="1638125"/>
        <a:ext cx="10515600" cy="1074383"/>
      </dsp:txXfrm>
    </dsp:sp>
    <dsp:sp modelId="{B905E8F7-111B-4B90-AD80-75442F2F4DB3}">
      <dsp:nvSpPr>
        <dsp:cNvPr id="0" name=""/>
        <dsp:cNvSpPr/>
      </dsp:nvSpPr>
      <dsp:spPr>
        <a:xfrm rot="10800000">
          <a:off x="0" y="769"/>
          <a:ext cx="10515600" cy="1653482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Cuando las  acciones de mejoramiento fueron efectivas y se demuestra que hay cierre en la brecha del desempeño</a:t>
          </a:r>
          <a:r>
            <a:rPr lang="es-CO" sz="2600" kern="1200" dirty="0"/>
            <a:t>. </a:t>
          </a:r>
        </a:p>
      </dsp:txBody>
      <dsp:txXfrm rot="10800000">
        <a:off x="0" y="769"/>
        <a:ext cx="10515600" cy="1074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88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86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71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8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57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09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68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0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1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82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2C37-DBBE-4507-B6B0-3B7D71457A4D}" type="datetimeFigureOut">
              <a:rPr lang="es-ES" smtClean="0"/>
              <a:t>21/04/2021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5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69"/>
            <a:ext cx="12195831" cy="68540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33281" y="4422795"/>
            <a:ext cx="77292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de Salud de Itagüí 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PAMEC  Abril-2021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4.Definición de la Calidad esperada</a:t>
            </a:r>
            <a:endParaRPr lang="es-CO" sz="48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Aprovecha tu evaluación (para evaluados) | Fidelia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1" y="3413706"/>
            <a:ext cx="368335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40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Definición de la Calidad Esperada:</a:t>
            </a:r>
            <a:br>
              <a:rPr lang="es-ES" sz="40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endParaRPr lang="es-CO" sz="40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el nivel de calidad esperada significa establecer la forma como se espera que se realicen los procesos de atención (normas técnicas, guías), los instrumentos (indicadores) y el resultado (metas) de los mismos, lo que finalmente tiene como propósito el seguimiento constante al logro de los resultados esperados por la organización.</a:t>
            </a:r>
          </a:p>
          <a:p>
            <a:pPr algn="just"/>
            <a:endParaRPr lang="es-CO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donde queremos llegar. Avances.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37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217" y="365125"/>
            <a:ext cx="10632583" cy="1669737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se define la calidad esperada?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02287"/>
            <a:ext cx="10515600" cy="39746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es-CO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 de Mejora </a:t>
            </a:r>
            <a:r>
              <a:rPr lang="es-CO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priorizada debe tener uno o más indicadores que permitan ver como la organización avanza de manera firme hacia el logro del objetivo del estándar, dentro de estos indicadores se establecen las </a:t>
            </a:r>
            <a:r>
              <a:rPr lang="es-CO" sz="3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es-CO" sz="32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convierten en referentes a alcanzar (Calidad esperada). Indicadores.</a:t>
            </a:r>
          </a:p>
        </p:txBody>
      </p:sp>
    </p:spTree>
    <p:extLst>
      <p:ext uri="{BB962C8B-B14F-4D97-AF65-F5344CB8AC3E}">
        <p14:creationId xmlns:p14="http://schemas.microsoft.com/office/powerpoint/2010/main" val="6454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723621" y="4005330"/>
            <a:ext cx="8744755" cy="217163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4672" indent="-254672" defTabSz="774678">
              <a:buFont typeface="Arial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cada indicador se le realizará  la ficha técnica correspondiente</a:t>
            </a:r>
          </a:p>
          <a:p>
            <a:pPr marL="254672" indent="-254672" defTabSz="774678">
              <a:buFont typeface="Arial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los conceptos a ser medidos</a:t>
            </a:r>
          </a:p>
          <a:p>
            <a:pPr marL="254672" indent="-254672" defTabSz="774678">
              <a:buFont typeface="Arial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Seleccionar los indicadores  específicos</a:t>
            </a:r>
          </a:p>
          <a:p>
            <a:pPr marL="254672" indent="-254672" defTabSz="774678">
              <a:buFont typeface="Arial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la definición operacional para cada indicador</a:t>
            </a:r>
          </a:p>
          <a:p>
            <a:pPr marL="254672" indent="-254672" defTabSz="774678">
              <a:buFont typeface="Arial" pitchFamily="34" charset="0"/>
              <a:buChar char="•"/>
            </a:pP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el plan de recolección y consolidación de </a:t>
            </a:r>
          </a:p>
        </p:txBody>
      </p:sp>
      <p:sp>
        <p:nvSpPr>
          <p:cNvPr id="5" name="Elipse 4"/>
          <p:cNvSpPr/>
          <p:nvPr/>
        </p:nvSpPr>
        <p:spPr>
          <a:xfrm>
            <a:off x="1792310" y="1365160"/>
            <a:ext cx="8510789" cy="213789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indicadores se convierten en una herramienta esencial para la ejecución de la auditoría para el mejoramiento de la calidad de la atención en salud, para monitorear y hacer seguimiento a los resultados en la ejecución y  mejora de los procesos </a:t>
            </a:r>
          </a:p>
        </p:txBody>
      </p:sp>
      <p:sp>
        <p:nvSpPr>
          <p:cNvPr id="6" name="Flecha arriba y abajo 5"/>
          <p:cNvSpPr/>
          <p:nvPr/>
        </p:nvSpPr>
        <p:spPr>
          <a:xfrm>
            <a:off x="5883496" y="3503054"/>
            <a:ext cx="425003" cy="528033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76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Ficha técnica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304273"/>
              </p:ext>
            </p:extLst>
          </p:nvPr>
        </p:nvGraphicFramePr>
        <p:xfrm>
          <a:off x="838196" y="1403788"/>
          <a:ext cx="10340663" cy="4936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396"/>
                <a:gridCol w="516593"/>
                <a:gridCol w="516593"/>
                <a:gridCol w="516593"/>
                <a:gridCol w="516593"/>
                <a:gridCol w="516593"/>
                <a:gridCol w="516593"/>
                <a:gridCol w="516593"/>
                <a:gridCol w="516593"/>
                <a:gridCol w="516593"/>
                <a:gridCol w="516593"/>
                <a:gridCol w="516593"/>
                <a:gridCol w="516593"/>
                <a:gridCol w="516593"/>
                <a:gridCol w="516593"/>
                <a:gridCol w="516593"/>
                <a:gridCol w="516593"/>
                <a:gridCol w="516593"/>
                <a:gridCol w="516593"/>
                <a:gridCol w="516593"/>
              </a:tblGrid>
              <a:tr h="12338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110101</a:t>
                      </a:r>
                      <a:endParaRPr lang="es-CO" sz="6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HOJA DE VIDA DEL INDICADOR</a:t>
                      </a:r>
                      <a:endParaRPr lang="es-E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Creación: 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2692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1101. Fortalecimiento de la inspección, vigilancia y control de los factores de riesgo asociados al ambiente y al consumo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del Proyecto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#¡REF!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342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Indicador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 cumplimiento de Auditorias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del Indicador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6713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Indicador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Eficienciencia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Línea base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6713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del Indicador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 medida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6713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Estandar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ORGANIZACIONAL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16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1 (Numerador)</a:t>
                      </a:r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2 (Denominador)</a:t>
                      </a:r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</a:t>
                      </a:r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</a:t>
                      </a:r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Análisis</a:t>
                      </a:r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6713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95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Periodicidad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95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 de exclusión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 que no se puedan físicamente ubicar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Muestreo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del muestreo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Aplica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Estratificación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 de estratos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Aplica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6713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Normativa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6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57">
                <a:tc>
                  <a:txBody>
                    <a:bodyPr/>
                    <a:lstStyle/>
                    <a:p>
                      <a:pPr algn="l" fontAlgn="ctr"/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6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55" y="1159098"/>
            <a:ext cx="9028090" cy="512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0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7771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de Calidad esperada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278"/>
            <a:ext cx="1428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017535"/>
              </p:ext>
            </p:extLst>
          </p:nvPr>
        </p:nvGraphicFramePr>
        <p:xfrm>
          <a:off x="838200" y="2416815"/>
          <a:ext cx="10515599" cy="3168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2975"/>
                <a:gridCol w="1000362"/>
                <a:gridCol w="934300"/>
                <a:gridCol w="934300"/>
                <a:gridCol w="1368420"/>
                <a:gridCol w="849364"/>
                <a:gridCol w="1085299"/>
                <a:gridCol w="1170235"/>
                <a:gridCol w="1210344"/>
              </a:tblGrid>
              <a:tr h="785101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ANEXO TECNICO INDICADORES PAMEC POBLACION POBRE NO AFILIADA MUNICIPIO DE ITAGUI  (PPNA ) 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283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PROCEDIMIENTOS 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INDICADOR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INDICADOR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 DEL INDICADOR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CALIDAD ESPERADA (meta)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MEDIR  (indicador y fuente)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NORMATIVIDAD QUE SOPORTA EL INDICADOR 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280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ESTRUCTURA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274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2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274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274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274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274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274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274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274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2746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3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59531"/>
            <a:ext cx="1428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6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5.Medición inicial del desempeño</a:t>
            </a:r>
            <a:endParaRPr lang="es-CO" sz="44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Estrategia póker: Metodología de trabajo » Maestros del Poker Maestros del  Poker">
            <a:extLst>
              <a:ext uri="{FF2B5EF4-FFF2-40B4-BE49-F238E27FC236}">
                <a16:creationId xmlns="" xmlns:a16="http://schemas.microsoft.com/office/drawing/2014/main" id="{2091AA45-69CC-41B6-93E1-84A9AEE2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26" y="3081714"/>
            <a:ext cx="3779148" cy="209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91673"/>
            <a:ext cx="10515600" cy="699015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Medición inicial del desempeño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medición inicial de las </a:t>
            </a:r>
            <a:r>
              <a:rPr lang="es-CO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de Mejora </a:t>
            </a: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priorizadas permitirá obtener la calidad observada la cual mostrará la práctica actual en los procesos de la organización y así poder identificar la brecha existente </a:t>
            </a:r>
            <a:r>
              <a:rPr lang="es-CO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lo esperado y lo observado</a:t>
            </a:r>
            <a:r>
              <a:rPr lang="es-CO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Comités</a:t>
            </a:r>
          </a:p>
          <a:p>
            <a:pPr algn="just"/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</a:p>
          <a:p>
            <a:pPr algn="just"/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 y sistemas trazadores</a:t>
            </a:r>
          </a:p>
          <a:p>
            <a:pPr algn="just"/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 Internas</a:t>
            </a:r>
          </a:p>
          <a:p>
            <a:pPr algn="just"/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adherencia</a:t>
            </a:r>
            <a:r>
              <a:rPr lang="es-CO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7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38612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Medición inicial del desempeño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82591"/>
            <a:ext cx="10515600" cy="3794371"/>
          </a:xfrm>
        </p:spPr>
        <p:txBody>
          <a:bodyPr/>
          <a:lstStyle/>
          <a:p>
            <a:pPr marL="0" indent="0">
              <a:buNone/>
            </a:pPr>
            <a:r>
              <a:rPr lang="es-CO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etapa tiene como objetivo  desarrollar  un mecanismo que permita a las instituciones la medición de la</a:t>
            </a:r>
            <a:r>
              <a:rPr lang="es-CO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6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observada</a:t>
            </a:r>
            <a:r>
              <a:rPr lang="es-CO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CO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decir, el nivel de desempeño de los procesos en la institución, para identificar la brecha</a:t>
            </a:r>
            <a:r>
              <a:rPr lang="es-CO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diferencia entre lo </a:t>
            </a:r>
            <a:r>
              <a:rPr lang="es-CO" sz="36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esperado y lo observado</a:t>
            </a:r>
            <a:r>
              <a:rPr lang="es-CO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14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7164" y="1052513"/>
            <a:ext cx="920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PROGRAMA DE AUDITORIA PARA EL MEJORAMIENTO DE LA CALIDAD DE LA ATENCION EN SALUD -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PAMEC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16050" y="3726066"/>
            <a:ext cx="5560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bg2">
                    <a:lumMod val="25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Vista previa de imagen">
            <a:extLst>
              <a:ext uri="{FF2B5EF4-FFF2-40B4-BE49-F238E27FC236}">
                <a16:creationId xmlns="" xmlns:a16="http://schemas.microsoft.com/office/drawing/2014/main" id="{CA9237B1-FBC7-4C0B-959B-43D82916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84099" y="2006620"/>
            <a:ext cx="9045799" cy="42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2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26320"/>
            <a:ext cx="10515600" cy="1325563"/>
          </a:xfrm>
        </p:spPr>
        <p:txBody>
          <a:bodyPr>
            <a:noAutofit/>
          </a:bodyPr>
          <a:lstStyle/>
          <a:p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Medición inicial del desempeño de los  </a:t>
            </a:r>
            <a:r>
              <a:rPr lang="es-CO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est</a:t>
            </a: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á</a:t>
            </a:r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ndares priorizados</a:t>
            </a:r>
            <a:br>
              <a:rPr lang="es-CO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</a:br>
            <a:endParaRPr lang="es-CO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02287"/>
            <a:ext cx="10515600" cy="3631843"/>
          </a:xfrm>
        </p:spPr>
        <p:txBody>
          <a:bodyPr/>
          <a:lstStyle/>
          <a:p>
            <a:pPr marL="0" indent="0">
              <a:buNone/>
            </a:pPr>
            <a:r>
              <a:rPr lang="es-CO" dirty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Consiste en </a:t>
            </a:r>
            <a:r>
              <a:rPr lang="es-CO" b="1" dirty="0">
                <a:solidFill>
                  <a:schemeClr val="accent2"/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establecer la línea de base </a:t>
            </a:r>
            <a:r>
              <a:rPr lang="es-CO" dirty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del desempeño </a:t>
            </a:r>
            <a:r>
              <a:rPr lang="es-CO" dirty="0" smtClean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institucional</a:t>
            </a:r>
            <a:r>
              <a:rPr lang="es-CO" dirty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, que </a:t>
            </a:r>
            <a:r>
              <a:rPr lang="es-CO" b="1" dirty="0" smtClean="0">
                <a:solidFill>
                  <a:schemeClr val="accent2"/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permitirá </a:t>
            </a:r>
            <a:r>
              <a:rPr lang="es-CO" b="1" dirty="0">
                <a:solidFill>
                  <a:schemeClr val="accent2"/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medir el impacto</a:t>
            </a:r>
            <a:r>
              <a:rPr lang="es-CO" b="1" dirty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de las acciones de mejoramiento.</a:t>
            </a:r>
          </a:p>
          <a:p>
            <a:endParaRPr lang="es-CO" dirty="0"/>
          </a:p>
        </p:txBody>
      </p:sp>
      <p:sp>
        <p:nvSpPr>
          <p:cNvPr id="4" name="Nube 3"/>
          <p:cNvSpPr/>
          <p:nvPr/>
        </p:nvSpPr>
        <p:spPr>
          <a:xfrm>
            <a:off x="838200" y="3527850"/>
            <a:ext cx="3180010" cy="2395472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Para realizar la medición se 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deberán </a:t>
            </a:r>
            <a:r>
              <a:rPr lang="es-CO" sz="1400" b="1" dirty="0">
                <a:solidFill>
                  <a:schemeClr val="tx1"/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construir los instrumentos</a:t>
            </a: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 de medición que permitan generar los indicadores establecidos.</a:t>
            </a:r>
            <a:endParaRPr lang="es-ES_tradnl" sz="1400" dirty="0">
              <a:solidFill>
                <a:schemeClr val="tx1"/>
              </a:solidFill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</p:txBody>
      </p:sp>
      <p:sp>
        <p:nvSpPr>
          <p:cNvPr id="5" name="Nube 4"/>
          <p:cNvSpPr/>
          <p:nvPr/>
        </p:nvSpPr>
        <p:spPr>
          <a:xfrm>
            <a:off x="4823139" y="3494685"/>
            <a:ext cx="2820473" cy="239547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Realizar la validación  de los instrumentos y ajuste de ser necesario, previo a la aplicación</a:t>
            </a:r>
            <a:r>
              <a:rPr lang="es-CO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Nube 5"/>
          <p:cNvSpPr/>
          <p:nvPr/>
        </p:nvSpPr>
        <p:spPr>
          <a:xfrm>
            <a:off x="8448541" y="3527850"/>
            <a:ext cx="2905259" cy="230531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Se recomienda 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también </a:t>
            </a: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en esta fase construir el cronograma de medición de los indicadores seleccionados</a:t>
            </a: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95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188" y="1644969"/>
            <a:ext cx="10310611" cy="45719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/>
            </a:r>
            <a:br>
              <a:rPr lang="es-CO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</a:br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Medición 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inicial del desempeño de los  </a:t>
            </a:r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     est</a:t>
            </a:r>
            <a:r>
              <a:rPr lang="es-ES_tradnl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á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ndares priorizados</a:t>
            </a:r>
            <a:br>
              <a:rPr lang="es-CO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9098" y="2691684"/>
            <a:ext cx="10194701" cy="4166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Una vez identificadas las oportunidades de mejora se procede con la elaboración e implementación de un plan, el cuál se define y se documenta para su posterior evaluación – </a:t>
            </a:r>
            <a:r>
              <a:rPr lang="es-ES" sz="3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 INTERNAS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3827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de operación de las Auditorias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005089" y="2698124"/>
            <a:ext cx="2459865" cy="16484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AUTOCONTROL </a:t>
            </a:r>
          </a:p>
          <a:p>
            <a:pPr algn="ctr"/>
            <a:r>
              <a:rPr lang="es-ES" dirty="0" smtClean="0"/>
              <a:t>PHVA</a:t>
            </a:r>
            <a:endParaRPr lang="es-CO" dirty="0"/>
          </a:p>
        </p:txBody>
      </p:sp>
      <p:sp>
        <p:nvSpPr>
          <p:cNvPr id="5" name="Rectángulo redondeado 4"/>
          <p:cNvSpPr/>
          <p:nvPr/>
        </p:nvSpPr>
        <p:spPr>
          <a:xfrm>
            <a:off x="4891825" y="3477296"/>
            <a:ext cx="2408349" cy="164849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AUDITORIA INTERNA</a:t>
            </a:r>
            <a:endParaRPr lang="es-CO" dirty="0"/>
          </a:p>
        </p:txBody>
      </p:sp>
      <p:sp>
        <p:nvSpPr>
          <p:cNvPr id="6" name="Rectángulo redondeado 5"/>
          <p:cNvSpPr/>
          <p:nvPr/>
        </p:nvSpPr>
        <p:spPr>
          <a:xfrm>
            <a:off x="8551572" y="2698124"/>
            <a:ext cx="2498501" cy="155834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AUDITORIA EXTERNA</a:t>
            </a:r>
            <a:endParaRPr lang="es-CO" dirty="0"/>
          </a:p>
        </p:txBody>
      </p:sp>
      <p:sp>
        <p:nvSpPr>
          <p:cNvPr id="7" name="Flecha derecha 6"/>
          <p:cNvSpPr/>
          <p:nvPr/>
        </p:nvSpPr>
        <p:spPr>
          <a:xfrm>
            <a:off x="3743192" y="3213278"/>
            <a:ext cx="694922" cy="52803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 derecha 7"/>
          <p:cNvSpPr/>
          <p:nvPr/>
        </p:nvSpPr>
        <p:spPr>
          <a:xfrm>
            <a:off x="7578412" y="3274452"/>
            <a:ext cx="669433" cy="56345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4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acciones: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5479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l="36337" t="28346" r="21831" b="17919"/>
          <a:stretch/>
        </p:blipFill>
        <p:spPr>
          <a:xfrm>
            <a:off x="1558344" y="1690688"/>
            <a:ext cx="907960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medición inicial del desempeño</a:t>
            </a:r>
            <a:endParaRPr lang="es-CO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0949"/>
            <a:ext cx="10701270" cy="504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2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6. Plan de acción para el mejoramiento</a:t>
            </a:r>
            <a:endParaRPr lang="es-CO" sz="48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Metodología de la investigación archivos - Investigación científica">
            <a:extLst>
              <a:ext uri="{FF2B5EF4-FFF2-40B4-BE49-F238E27FC236}">
                <a16:creationId xmlns="" xmlns:a16="http://schemas.microsoft.com/office/drawing/2014/main" id="{B0DDA4E9-5DD6-4DA3-9F1B-16D2F02F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36" y="3889420"/>
            <a:ext cx="3942902" cy="17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935" y="1147180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Plan de acción para el mejoramiento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1672" y="2472743"/>
            <a:ext cx="10362127" cy="3704219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cuáles son los métodos y estrategias que se van a utilizar para dar cumplimiento a la Oportunidad de Mejora priorizada y que a su vez serán el insumo para la calidad esperada (criterios y estándares de calidad a través de los que se medirá el desempeño de los estándares priorizados).</a:t>
            </a:r>
          </a:p>
          <a:p>
            <a:pPr marL="0" indent="0">
              <a:buNone/>
            </a:pPr>
            <a:r>
              <a:rPr lang="es-ES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utiliza el formato 5W 1H</a:t>
            </a:r>
            <a:r>
              <a:rPr lang="es-CO" b="1" u="sng" dirty="0">
                <a:solidFill>
                  <a:schemeClr val="accent2"/>
                </a:solidFill>
              </a:rPr>
              <a:t>.</a:t>
            </a:r>
          </a:p>
          <a:p>
            <a:endParaRPr lang="es-C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CO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</a:t>
            </a:r>
            <a:r>
              <a:rPr lang="es-CO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5W 1H</a:t>
            </a:r>
            <a:r>
              <a:rPr lang="es-CO" b="1" u="sng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87335"/>
            <a:ext cx="10515601" cy="4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Plan de mejoramiento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2" t="27304" r="8787" b="30076"/>
          <a:stretch/>
        </p:blipFill>
        <p:spPr>
          <a:xfrm>
            <a:off x="932131" y="2125014"/>
            <a:ext cx="10353963" cy="40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4800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s-ES" sz="4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7. Ejecución del Plan de acción</a:t>
            </a:r>
            <a:endParaRPr lang="es-CO" sz="48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16050" y="2009774"/>
            <a:ext cx="57165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bg2">
                    <a:lumMod val="25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0DFC49A-B795-4492-8AC0-F11E0BA2C6F0}"/>
              </a:ext>
            </a:extLst>
          </p:cNvPr>
          <p:cNvSpPr txBox="1"/>
          <p:nvPr/>
        </p:nvSpPr>
        <p:spPr>
          <a:xfrm>
            <a:off x="612583" y="448241"/>
            <a:ext cx="101246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PAMEC </a:t>
            </a:r>
          </a:p>
          <a:p>
            <a:pPr algn="ctr"/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PROGRAMA DE AUDITORIA PARA EL MEJORAMIENTO DE LA CALIDAD EN LA ATENCION EN SALUD:</a:t>
            </a:r>
          </a:p>
          <a:p>
            <a:pPr algn="just"/>
            <a:endParaRPr lang="es-ES" sz="3200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200" dirty="0" smtClean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Mecanismo </a:t>
            </a:r>
            <a:r>
              <a:rPr lang="es-ES" sz="3200" dirty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sistemático y continuo de </a:t>
            </a:r>
            <a:r>
              <a:rPr lang="es-ES" sz="3200" dirty="0" smtClean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evaluación </a:t>
            </a:r>
            <a:r>
              <a:rPr lang="es-ES" sz="3200" dirty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Mejoramiento de la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Calidad </a:t>
            </a: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observada, </a:t>
            </a:r>
            <a:r>
              <a:rPr lang="es-ES" sz="3200" dirty="0" smtClean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respecto </a:t>
            </a:r>
            <a:r>
              <a:rPr lang="es-ES" sz="3200" dirty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Calidad esperada</a:t>
            </a:r>
            <a:r>
              <a:rPr lang="es-ES" sz="3200" b="1" dirty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la atención de salud que reciben los usuarios.</a:t>
            </a:r>
          </a:p>
        </p:txBody>
      </p:sp>
      <p:pic>
        <p:nvPicPr>
          <p:cNvPr id="4" name="Picture 2" descr="C:\Users\crestrepol\Pictures\politicacal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51" y="4778672"/>
            <a:ext cx="2233648" cy="15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397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7.  Ejecución del Plan de acción</a:t>
            </a:r>
            <a:endParaRPr lang="es-CO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53659"/>
            <a:ext cx="10529552" cy="3905473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esta fase se desarrolla el diseño de las estrategias específicas, la divulgación, capacitación y entrenamiento planteados en el plan de mejoramiento, para el éxito de estas estrategias es necesario que se planteen con altos componentes lúdicos y creativos que permitan la fácil introyección de los conceptos.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91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394" y="854522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7.  Ejecución del Plan de acción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4552" y="2524259"/>
            <a:ext cx="10349248" cy="3652704"/>
          </a:xfrm>
        </p:spPr>
        <p:txBody>
          <a:bodyPr/>
          <a:lstStyle/>
          <a:p>
            <a:pPr marL="0" indent="0" algn="just">
              <a:buNone/>
            </a:pPr>
            <a:r>
              <a:rPr lang="es-MX" altLang="es-CO" sz="3200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que los planes se cumplan y lleven a las metas deseadas, es necesario </a:t>
            </a:r>
            <a:r>
              <a:rPr lang="es-MX" altLang="es-CO" sz="3200" b="1" u="sng" kern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VERIFICAR</a:t>
            </a:r>
            <a:r>
              <a:rPr lang="es-MX" altLang="es-CO" sz="3200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 hacer seguimiento permanente y </a:t>
            </a:r>
            <a:r>
              <a:rPr lang="es-MX" altLang="es-CO" sz="3200" b="1" u="sng" kern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ACTUAR</a:t>
            </a:r>
            <a:r>
              <a:rPr lang="es-MX" altLang="es-CO" sz="3200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correctivamente en tiempo real, es decir, que tan pronto sea detectado un problema, se identifiquen las causas y se busquen soluciones oportunas</a:t>
            </a:r>
            <a:endParaRPr lang="es-ES" sz="32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6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0305"/>
            <a:ext cx="10515600" cy="151038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debe llevar un plan de mejoramiento?</a:t>
            </a:r>
            <a:endParaRPr lang="es-CO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300766" y="1931832"/>
            <a:ext cx="3425780" cy="16871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tener claramente definido un plan de mejoramiento para el cierre de las brechas identificadas</a:t>
            </a:r>
            <a:endParaRPr lang="es-CO" dirty="0"/>
          </a:p>
        </p:txBody>
      </p:sp>
      <p:sp>
        <p:nvSpPr>
          <p:cNvPr id="5" name="Rectángulo redondeado 4"/>
          <p:cNvSpPr/>
          <p:nvPr/>
        </p:nvSpPr>
        <p:spPr>
          <a:xfrm>
            <a:off x="6993229" y="1931832"/>
            <a:ext cx="3400022" cy="1545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incluir acciones de mejora la totalidad de estándares, prácticas u oportunidades de mejoramiento priorizadas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300766" y="4172754"/>
            <a:ext cx="3425779" cy="163561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tener definido los responsables y las fechas para el cierre de las brech</a:t>
            </a:r>
            <a:r>
              <a:rPr lang="es-CO" dirty="0">
                <a:solidFill>
                  <a:schemeClr val="tx1"/>
                </a:solidFill>
              </a:rPr>
              <a:t>as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7122017" y="4172754"/>
            <a:ext cx="3271234" cy="16356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personal de la institución debe conocer el plan de mejoramiento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00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del plan de mejoramiento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CO" sz="3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 referencia sobre como articular las acciones de seguimiento de los </a:t>
            </a:r>
            <a:r>
              <a:rPr lang="es-CO" sz="3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comités</a:t>
            </a:r>
            <a:r>
              <a:rPr lang="es-CO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los procesos de atención y al monitoreo de los indicadores y ejecución de los planes de mejoramiento formulados.</a:t>
            </a:r>
            <a:endParaRPr lang="es-CO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5763"/>
            <a:ext cx="10515600" cy="1493950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de seguimiento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2" t="27304" r="8787" b="30076"/>
          <a:stretch/>
        </p:blipFill>
        <p:spPr>
          <a:xfrm>
            <a:off x="838200" y="2596608"/>
            <a:ext cx="10515600" cy="28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4800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4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8.  Evaluación del plan de mejoramiento</a:t>
            </a:r>
            <a:endParaRPr lang="es-CO" sz="48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Evaluación al plan de mejoramiento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794" y="2382591"/>
            <a:ext cx="10375006" cy="37943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elemento del seguimiento es importante evaluar si las acciones que se están ejecutando están siendo efectivas, lo cual es posible de observar a través de la </a:t>
            </a:r>
            <a:r>
              <a:rPr lang="es-CO" sz="3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medición sistemática de los indicadores propuestos</a:t>
            </a:r>
            <a:r>
              <a:rPr lang="es-CO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Para conocer si el plan de mejora es efectivo se requiere </a:t>
            </a:r>
            <a:r>
              <a:rPr lang="es-CO" sz="3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monitorear</a:t>
            </a:r>
            <a:r>
              <a:rPr lang="es-CO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lo menos </a:t>
            </a:r>
            <a:r>
              <a:rPr lang="es-CO" sz="3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</a:t>
            </a:r>
            <a:r>
              <a:rPr lang="es-CO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meses los resultados de los indicadores planteados.</a:t>
            </a:r>
          </a:p>
          <a:p>
            <a:pPr algn="just"/>
            <a:endParaRPr lang="es-CO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414" y="500062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Evaluación de mejoramiento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2215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10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642" y="553792"/>
            <a:ext cx="10465158" cy="113689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Evaluación de mejoramiento</a:t>
            </a:r>
            <a:endParaRPr lang="es-CO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8" t="28318" r="30423" b="10578"/>
          <a:stretch/>
        </p:blipFill>
        <p:spPr bwMode="auto">
          <a:xfrm>
            <a:off x="3405032" y="1690688"/>
            <a:ext cx="5224786" cy="451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3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4800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s-ES" sz="4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9.  Aprendizaje organizacional</a:t>
            </a:r>
            <a:endParaRPr lang="es-CO" sz="48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0019" y="519671"/>
            <a:ext cx="10515600" cy="1325563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ALCANCE</a:t>
            </a:r>
            <a:endParaRPr lang="es-CO" sz="5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838200" y="1980171"/>
            <a:ext cx="105156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procesos de auditoría son obligatorios para las direcciones departamentales, distritales y municipales de salud, cuando actúan como aseguradoras, las instituciones prestadoras de servicios de salud, las entidades promotoras de salud del régimen contributivo y subsidiado, las entidades adaptadas y las empresas de medicina prepagada </a:t>
            </a:r>
            <a:endParaRPr lang="es-CO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 Aprendizaje organizacional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34861"/>
            <a:ext cx="10515600" cy="41421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es-ES" altLang="es-CO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objetivo de esta  etapa  es el </a:t>
            </a:r>
            <a:r>
              <a:rPr lang="es-ES" altLang="es-CO" b="1" u="sng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cierre de  ciclos </a:t>
            </a:r>
            <a:r>
              <a:rPr lang="es-ES" altLang="es-CO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(actuar) que se implementa una vez se han </a:t>
            </a:r>
            <a:r>
              <a:rPr lang="es-ES" altLang="es-CO" b="1" u="sng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logrado</a:t>
            </a:r>
            <a:r>
              <a:rPr lang="es-ES" altLang="es-CO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resultados esperados, siendo un buen mecanismo la </a:t>
            </a:r>
            <a:r>
              <a:rPr lang="es-ES" altLang="es-CO" b="1" u="sng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estandarización y el  entrenamiento </a:t>
            </a:r>
            <a:r>
              <a:rPr lang="es-ES" altLang="es-CO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talento humano de las acciones de mejora implementadas y probadas (planear). Se presentan herramientas de capacitación, entrenamiento y despliegue de la calidad en equipo,  para obtener una visión compartida.  </a:t>
            </a:r>
          </a:p>
          <a:p>
            <a:endParaRPr lang="es-CO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trata de no volver a repetir lo malo, cerrar brechas, crear cultura organizacional. </a:t>
            </a:r>
            <a:r>
              <a:rPr lang="es-ES" b="1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ESTANDARIZACIÓN</a:t>
            </a:r>
            <a:endParaRPr lang="es-CO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608" y="373487"/>
            <a:ext cx="10985679" cy="131720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O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CO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debemos evaluar en </a:t>
            </a:r>
            <a:r>
              <a:rPr lang="es-CO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</a:t>
            </a:r>
            <a:r>
              <a:rPr lang="es-CO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organizacional?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478373"/>
              </p:ext>
            </p:extLst>
          </p:nvPr>
        </p:nvGraphicFramePr>
        <p:xfrm>
          <a:off x="888642" y="2137893"/>
          <a:ext cx="10465158" cy="4039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5458"/>
            <a:ext cx="10515600" cy="592429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Aprendizaje Organizacional</a:t>
            </a:r>
            <a:endParaRPr lang="es-CO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5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6403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67401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 Aprendizaje Organizacional</a:t>
            </a:r>
            <a:endParaRPr lang="es-CO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Retroalimentación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 los resultados</a:t>
            </a:r>
          </a:p>
          <a:p>
            <a:pPr marL="0" indent="0">
              <a:buNone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s-CO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Estandarización y ajuste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 procesos</a:t>
            </a:r>
          </a:p>
          <a:p>
            <a:pPr marL="0" indent="0">
              <a:buNone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Divulgación</a:t>
            </a:r>
            <a:r>
              <a:rPr lang="es-CO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 experiencias exitosas</a:t>
            </a:r>
          </a:p>
          <a:p>
            <a:pPr marL="0" indent="0">
              <a:buNone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y reentrenamiento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del personal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523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CIERRE </a:t>
            </a:r>
            <a:r>
              <a:rPr lang="es-CO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CICLO DE MEJORAMIENTO </a:t>
            </a:r>
            <a:br>
              <a:rPr lang="es-CO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/>
          </a:p>
        </p:txBody>
      </p:sp>
      <p:graphicFrame>
        <p:nvGraphicFramePr>
          <p:cNvPr id="4" name="3 Diagrama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84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Guías Básicas para la implementación de las pautas de auditoria para el mejoramiento de la calidad de la atención en salud(2007) Minsalud.</a:t>
            </a:r>
          </a:p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Pautas de auditoria para el mejoramiento de la calidad de la atención en salud (2007) Minsalud.</a:t>
            </a:r>
          </a:p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Documento Pamec de la Secretaria de salud de Itagüí (2020)</a:t>
            </a:r>
          </a:p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SOGC-Ministerio de salud y Protección social. Minsalud.gov.co/salud/paginas/sistema-obligatorio-garantía-calidad-sogc.aspx</a:t>
            </a:r>
          </a:p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Presentación Red de calidad SSSA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760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087"/>
            <a:ext cx="12195830" cy="68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89" y="1159099"/>
            <a:ext cx="9401577" cy="51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189" y="1263325"/>
            <a:ext cx="10293577" cy="1095914"/>
          </a:xfrm>
        </p:spPr>
        <p:txBody>
          <a:bodyPr>
            <a:noAutofit/>
          </a:bodyPr>
          <a:lstStyle/>
          <a:p>
            <a:r>
              <a:rPr lang="es-ES_tradn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DEL SISTEMA OBLIGATORIO DE GARANTIA DE LA CALIDAD EN SALUD</a:t>
            </a:r>
            <a:br>
              <a:rPr lang="es-ES_tradn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 rot="9793778">
            <a:off x="739712" y="2410305"/>
            <a:ext cx="2575102" cy="1818029"/>
          </a:xfrm>
          <a:custGeom>
            <a:avLst/>
            <a:gdLst>
              <a:gd name="T0" fmla="*/ 0 w 1158"/>
              <a:gd name="T1" fmla="*/ 940 h 940"/>
              <a:gd name="T2" fmla="*/ 1157 w 1158"/>
              <a:gd name="T3" fmla="*/ 0 h 940"/>
              <a:gd name="T4" fmla="*/ 1049 w 1158"/>
              <a:gd name="T5" fmla="*/ 18 h 940"/>
              <a:gd name="T6" fmla="*/ 1052 w 1158"/>
              <a:gd name="T7" fmla="*/ 49 h 940"/>
              <a:gd name="T8" fmla="*/ 1064 w 1158"/>
              <a:gd name="T9" fmla="*/ 91 h 940"/>
              <a:gd name="T10" fmla="*/ 1067 w 1158"/>
              <a:gd name="T11" fmla="*/ 125 h 940"/>
              <a:gd name="T12" fmla="*/ 1060 w 1158"/>
              <a:gd name="T13" fmla="*/ 160 h 940"/>
              <a:gd name="T14" fmla="*/ 1036 w 1158"/>
              <a:gd name="T15" fmla="*/ 190 h 940"/>
              <a:gd name="T16" fmla="*/ 1006 w 1158"/>
              <a:gd name="T17" fmla="*/ 212 h 940"/>
              <a:gd name="T18" fmla="*/ 970 w 1158"/>
              <a:gd name="T19" fmla="*/ 223 h 940"/>
              <a:gd name="T20" fmla="*/ 918 w 1158"/>
              <a:gd name="T21" fmla="*/ 222 h 940"/>
              <a:gd name="T22" fmla="*/ 884 w 1158"/>
              <a:gd name="T23" fmla="*/ 215 h 940"/>
              <a:gd name="T24" fmla="*/ 850 w 1158"/>
              <a:gd name="T25" fmla="*/ 191 h 940"/>
              <a:gd name="T26" fmla="*/ 827 w 1158"/>
              <a:gd name="T27" fmla="*/ 162 h 940"/>
              <a:gd name="T28" fmla="*/ 817 w 1158"/>
              <a:gd name="T29" fmla="*/ 131 h 940"/>
              <a:gd name="T30" fmla="*/ 819 w 1158"/>
              <a:gd name="T31" fmla="*/ 97 h 940"/>
              <a:gd name="T32" fmla="*/ 827 w 1158"/>
              <a:gd name="T33" fmla="*/ 66 h 940"/>
              <a:gd name="T34" fmla="*/ 835 w 1158"/>
              <a:gd name="T35" fmla="*/ 34 h 940"/>
              <a:gd name="T36" fmla="*/ 831 w 1158"/>
              <a:gd name="T37" fmla="*/ 4 h 940"/>
              <a:gd name="T38" fmla="*/ 639 w 1158"/>
              <a:gd name="T39" fmla="*/ 37 h 940"/>
              <a:gd name="T40" fmla="*/ 636 w 1158"/>
              <a:gd name="T41" fmla="*/ 79 h 940"/>
              <a:gd name="T42" fmla="*/ 634 w 1158"/>
              <a:gd name="T43" fmla="*/ 114 h 940"/>
              <a:gd name="T44" fmla="*/ 625 w 1158"/>
              <a:gd name="T45" fmla="*/ 144 h 940"/>
              <a:gd name="T46" fmla="*/ 608 w 1158"/>
              <a:gd name="T47" fmla="*/ 164 h 940"/>
              <a:gd name="T48" fmla="*/ 584 w 1158"/>
              <a:gd name="T49" fmla="*/ 175 h 940"/>
              <a:gd name="T50" fmla="*/ 557 w 1158"/>
              <a:gd name="T51" fmla="*/ 178 h 940"/>
              <a:gd name="T52" fmla="*/ 524 w 1158"/>
              <a:gd name="T53" fmla="*/ 176 h 940"/>
              <a:gd name="T54" fmla="*/ 494 w 1158"/>
              <a:gd name="T55" fmla="*/ 174 h 940"/>
              <a:gd name="T56" fmla="*/ 456 w 1158"/>
              <a:gd name="T57" fmla="*/ 172 h 940"/>
              <a:gd name="T58" fmla="*/ 422 w 1158"/>
              <a:gd name="T59" fmla="*/ 176 h 940"/>
              <a:gd name="T60" fmla="*/ 391 w 1158"/>
              <a:gd name="T61" fmla="*/ 188 h 940"/>
              <a:gd name="T62" fmla="*/ 368 w 1158"/>
              <a:gd name="T63" fmla="*/ 209 h 940"/>
              <a:gd name="T64" fmla="*/ 355 w 1158"/>
              <a:gd name="T65" fmla="*/ 235 h 940"/>
              <a:gd name="T66" fmla="*/ 355 w 1158"/>
              <a:gd name="T67" fmla="*/ 265 h 940"/>
              <a:gd name="T68" fmla="*/ 355 w 1158"/>
              <a:gd name="T69" fmla="*/ 298 h 940"/>
              <a:gd name="T70" fmla="*/ 348 w 1158"/>
              <a:gd name="T71" fmla="*/ 325 h 940"/>
              <a:gd name="T72" fmla="*/ 334 w 1158"/>
              <a:gd name="T73" fmla="*/ 347 h 940"/>
              <a:gd name="T74" fmla="*/ 305 w 1158"/>
              <a:gd name="T75" fmla="*/ 362 h 940"/>
              <a:gd name="T76" fmla="*/ 274 w 1158"/>
              <a:gd name="T77" fmla="*/ 371 h 940"/>
              <a:gd name="T78" fmla="*/ 237 w 1158"/>
              <a:gd name="T79" fmla="*/ 379 h 940"/>
              <a:gd name="T80" fmla="*/ 204 w 1158"/>
              <a:gd name="T81" fmla="*/ 387 h 940"/>
              <a:gd name="T82" fmla="*/ 176 w 1158"/>
              <a:gd name="T83" fmla="*/ 398 h 940"/>
              <a:gd name="T84" fmla="*/ 155 w 1158"/>
              <a:gd name="T85" fmla="*/ 414 h 940"/>
              <a:gd name="T86" fmla="*/ 137 w 1158"/>
              <a:gd name="T87" fmla="*/ 439 h 940"/>
              <a:gd name="T88" fmla="*/ 128 w 1158"/>
              <a:gd name="T89" fmla="*/ 470 h 940"/>
              <a:gd name="T90" fmla="*/ 132 w 1158"/>
              <a:gd name="T91" fmla="*/ 502 h 940"/>
              <a:gd name="T92" fmla="*/ 142 w 1158"/>
              <a:gd name="T93" fmla="*/ 542 h 940"/>
              <a:gd name="T94" fmla="*/ 148 w 1158"/>
              <a:gd name="T95" fmla="*/ 576 h 940"/>
              <a:gd name="T96" fmla="*/ 146 w 1158"/>
              <a:gd name="T97" fmla="*/ 609 h 940"/>
              <a:gd name="T98" fmla="*/ 137 w 1158"/>
              <a:gd name="T99" fmla="*/ 639 h 940"/>
              <a:gd name="T100" fmla="*/ 123 w 1158"/>
              <a:gd name="T101" fmla="*/ 669 h 940"/>
              <a:gd name="T102" fmla="*/ 100 w 1158"/>
              <a:gd name="T103" fmla="*/ 702 h 940"/>
              <a:gd name="T104" fmla="*/ 77 w 1158"/>
              <a:gd name="T105" fmla="*/ 723 h 940"/>
              <a:gd name="T106" fmla="*/ 53 w 1158"/>
              <a:gd name="T107" fmla="*/ 736 h 940"/>
              <a:gd name="T108" fmla="*/ 17 w 1158"/>
              <a:gd name="T109" fmla="*/ 743 h 9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58"/>
              <a:gd name="T166" fmla="*/ 0 h 940"/>
              <a:gd name="T167" fmla="*/ 1158 w 1158"/>
              <a:gd name="T168" fmla="*/ 940 h 9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58" h="940">
                <a:moveTo>
                  <a:pt x="0" y="743"/>
                </a:moveTo>
                <a:lnTo>
                  <a:pt x="0" y="940"/>
                </a:lnTo>
                <a:lnTo>
                  <a:pt x="1158" y="940"/>
                </a:lnTo>
                <a:lnTo>
                  <a:pt x="1157" y="0"/>
                </a:lnTo>
                <a:lnTo>
                  <a:pt x="1054" y="0"/>
                </a:lnTo>
                <a:lnTo>
                  <a:pt x="1049" y="18"/>
                </a:lnTo>
                <a:lnTo>
                  <a:pt x="1049" y="31"/>
                </a:lnTo>
                <a:lnTo>
                  <a:pt x="1052" y="49"/>
                </a:lnTo>
                <a:lnTo>
                  <a:pt x="1058" y="68"/>
                </a:lnTo>
                <a:lnTo>
                  <a:pt x="1064" y="91"/>
                </a:lnTo>
                <a:lnTo>
                  <a:pt x="1067" y="109"/>
                </a:lnTo>
                <a:lnTo>
                  <a:pt x="1067" y="125"/>
                </a:lnTo>
                <a:lnTo>
                  <a:pt x="1065" y="143"/>
                </a:lnTo>
                <a:lnTo>
                  <a:pt x="1060" y="160"/>
                </a:lnTo>
                <a:lnTo>
                  <a:pt x="1049" y="176"/>
                </a:lnTo>
                <a:lnTo>
                  <a:pt x="1036" y="190"/>
                </a:lnTo>
                <a:lnTo>
                  <a:pt x="1022" y="203"/>
                </a:lnTo>
                <a:lnTo>
                  <a:pt x="1006" y="212"/>
                </a:lnTo>
                <a:lnTo>
                  <a:pt x="987" y="219"/>
                </a:lnTo>
                <a:lnTo>
                  <a:pt x="970" y="223"/>
                </a:lnTo>
                <a:lnTo>
                  <a:pt x="946" y="224"/>
                </a:lnTo>
                <a:lnTo>
                  <a:pt x="918" y="222"/>
                </a:lnTo>
                <a:lnTo>
                  <a:pt x="900" y="219"/>
                </a:lnTo>
                <a:lnTo>
                  <a:pt x="884" y="215"/>
                </a:lnTo>
                <a:lnTo>
                  <a:pt x="869" y="206"/>
                </a:lnTo>
                <a:lnTo>
                  <a:pt x="850" y="191"/>
                </a:lnTo>
                <a:lnTo>
                  <a:pt x="838" y="177"/>
                </a:lnTo>
                <a:lnTo>
                  <a:pt x="827" y="162"/>
                </a:lnTo>
                <a:lnTo>
                  <a:pt x="821" y="146"/>
                </a:lnTo>
                <a:lnTo>
                  <a:pt x="817" y="131"/>
                </a:lnTo>
                <a:lnTo>
                  <a:pt x="817" y="114"/>
                </a:lnTo>
                <a:lnTo>
                  <a:pt x="819" y="97"/>
                </a:lnTo>
                <a:lnTo>
                  <a:pt x="823" y="81"/>
                </a:lnTo>
                <a:lnTo>
                  <a:pt x="827" y="66"/>
                </a:lnTo>
                <a:lnTo>
                  <a:pt x="832" y="50"/>
                </a:lnTo>
                <a:lnTo>
                  <a:pt x="835" y="34"/>
                </a:lnTo>
                <a:lnTo>
                  <a:pt x="835" y="20"/>
                </a:lnTo>
                <a:lnTo>
                  <a:pt x="831" y="4"/>
                </a:lnTo>
                <a:lnTo>
                  <a:pt x="637" y="4"/>
                </a:lnTo>
                <a:lnTo>
                  <a:pt x="639" y="37"/>
                </a:lnTo>
                <a:lnTo>
                  <a:pt x="637" y="60"/>
                </a:lnTo>
                <a:lnTo>
                  <a:pt x="636" y="79"/>
                </a:lnTo>
                <a:lnTo>
                  <a:pt x="636" y="96"/>
                </a:lnTo>
                <a:lnTo>
                  <a:pt x="634" y="114"/>
                </a:lnTo>
                <a:lnTo>
                  <a:pt x="630" y="132"/>
                </a:lnTo>
                <a:lnTo>
                  <a:pt x="625" y="144"/>
                </a:lnTo>
                <a:lnTo>
                  <a:pt x="618" y="155"/>
                </a:lnTo>
                <a:lnTo>
                  <a:pt x="608" y="164"/>
                </a:lnTo>
                <a:lnTo>
                  <a:pt x="597" y="171"/>
                </a:lnTo>
                <a:lnTo>
                  <a:pt x="584" y="175"/>
                </a:lnTo>
                <a:lnTo>
                  <a:pt x="570" y="177"/>
                </a:lnTo>
                <a:lnTo>
                  <a:pt x="557" y="178"/>
                </a:lnTo>
                <a:lnTo>
                  <a:pt x="540" y="178"/>
                </a:lnTo>
                <a:lnTo>
                  <a:pt x="524" y="176"/>
                </a:lnTo>
                <a:lnTo>
                  <a:pt x="511" y="175"/>
                </a:lnTo>
                <a:lnTo>
                  <a:pt x="494" y="174"/>
                </a:lnTo>
                <a:lnTo>
                  <a:pt x="476" y="172"/>
                </a:lnTo>
                <a:lnTo>
                  <a:pt x="456" y="172"/>
                </a:lnTo>
                <a:lnTo>
                  <a:pt x="439" y="174"/>
                </a:lnTo>
                <a:lnTo>
                  <a:pt x="422" y="176"/>
                </a:lnTo>
                <a:lnTo>
                  <a:pt x="404" y="181"/>
                </a:lnTo>
                <a:lnTo>
                  <a:pt x="391" y="188"/>
                </a:lnTo>
                <a:lnTo>
                  <a:pt x="377" y="197"/>
                </a:lnTo>
                <a:lnTo>
                  <a:pt x="368" y="209"/>
                </a:lnTo>
                <a:lnTo>
                  <a:pt x="359" y="222"/>
                </a:lnTo>
                <a:lnTo>
                  <a:pt x="355" y="235"/>
                </a:lnTo>
                <a:lnTo>
                  <a:pt x="353" y="250"/>
                </a:lnTo>
                <a:lnTo>
                  <a:pt x="355" y="265"/>
                </a:lnTo>
                <a:lnTo>
                  <a:pt x="356" y="281"/>
                </a:lnTo>
                <a:lnTo>
                  <a:pt x="355" y="298"/>
                </a:lnTo>
                <a:lnTo>
                  <a:pt x="352" y="311"/>
                </a:lnTo>
                <a:lnTo>
                  <a:pt x="348" y="325"/>
                </a:lnTo>
                <a:lnTo>
                  <a:pt x="342" y="338"/>
                </a:lnTo>
                <a:lnTo>
                  <a:pt x="334" y="347"/>
                </a:lnTo>
                <a:lnTo>
                  <a:pt x="321" y="356"/>
                </a:lnTo>
                <a:lnTo>
                  <a:pt x="305" y="362"/>
                </a:lnTo>
                <a:lnTo>
                  <a:pt x="289" y="367"/>
                </a:lnTo>
                <a:lnTo>
                  <a:pt x="274" y="371"/>
                </a:lnTo>
                <a:lnTo>
                  <a:pt x="258" y="375"/>
                </a:lnTo>
                <a:lnTo>
                  <a:pt x="237" y="379"/>
                </a:lnTo>
                <a:lnTo>
                  <a:pt x="221" y="382"/>
                </a:lnTo>
                <a:lnTo>
                  <a:pt x="204" y="387"/>
                </a:lnTo>
                <a:lnTo>
                  <a:pt x="190" y="392"/>
                </a:lnTo>
                <a:lnTo>
                  <a:pt x="176" y="398"/>
                </a:lnTo>
                <a:lnTo>
                  <a:pt x="165" y="406"/>
                </a:lnTo>
                <a:lnTo>
                  <a:pt x="155" y="414"/>
                </a:lnTo>
                <a:lnTo>
                  <a:pt x="144" y="427"/>
                </a:lnTo>
                <a:lnTo>
                  <a:pt x="137" y="439"/>
                </a:lnTo>
                <a:lnTo>
                  <a:pt x="131" y="453"/>
                </a:lnTo>
                <a:lnTo>
                  <a:pt x="128" y="470"/>
                </a:lnTo>
                <a:lnTo>
                  <a:pt x="130" y="486"/>
                </a:lnTo>
                <a:lnTo>
                  <a:pt x="132" y="502"/>
                </a:lnTo>
                <a:lnTo>
                  <a:pt x="137" y="521"/>
                </a:lnTo>
                <a:lnTo>
                  <a:pt x="142" y="542"/>
                </a:lnTo>
                <a:lnTo>
                  <a:pt x="146" y="561"/>
                </a:lnTo>
                <a:lnTo>
                  <a:pt x="148" y="576"/>
                </a:lnTo>
                <a:lnTo>
                  <a:pt x="148" y="590"/>
                </a:lnTo>
                <a:lnTo>
                  <a:pt x="146" y="609"/>
                </a:lnTo>
                <a:lnTo>
                  <a:pt x="141" y="625"/>
                </a:lnTo>
                <a:lnTo>
                  <a:pt x="137" y="639"/>
                </a:lnTo>
                <a:lnTo>
                  <a:pt x="131" y="652"/>
                </a:lnTo>
                <a:lnTo>
                  <a:pt x="123" y="669"/>
                </a:lnTo>
                <a:lnTo>
                  <a:pt x="112" y="688"/>
                </a:lnTo>
                <a:lnTo>
                  <a:pt x="100" y="702"/>
                </a:lnTo>
                <a:lnTo>
                  <a:pt x="88" y="713"/>
                </a:lnTo>
                <a:lnTo>
                  <a:pt x="77" y="723"/>
                </a:lnTo>
                <a:lnTo>
                  <a:pt x="65" y="731"/>
                </a:lnTo>
                <a:lnTo>
                  <a:pt x="53" y="736"/>
                </a:lnTo>
                <a:lnTo>
                  <a:pt x="36" y="740"/>
                </a:lnTo>
                <a:lnTo>
                  <a:pt x="17" y="743"/>
                </a:lnTo>
                <a:lnTo>
                  <a:pt x="0" y="743"/>
                </a:lnTo>
                <a:close/>
              </a:path>
            </a:pathLst>
          </a:custGeom>
          <a:solidFill>
            <a:srgbClr val="002060"/>
          </a:solidFill>
          <a:ln w="12700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defTabSz="339503">
              <a:defRPr/>
            </a:pPr>
            <a:endParaRPr lang="es-ES" sz="1263">
              <a:solidFill>
                <a:srgbClr val="00B0F0"/>
              </a:solidFill>
              <a:latin typeface="Century Gothic" panose="020B0502020202020204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 rot="20642694">
            <a:off x="503433" y="2614676"/>
            <a:ext cx="1888298" cy="12772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339503" eaLnBrk="1" hangingPunct="1">
              <a:spcBef>
                <a:spcPct val="50000"/>
              </a:spcBef>
              <a:defRPr/>
            </a:pP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1.Sistema Único de Habilitación-SUH</a:t>
            </a:r>
          </a:p>
          <a:p>
            <a:pPr algn="ctr" defTabSz="339503" eaLnBrk="1" hangingPunct="1">
              <a:spcBef>
                <a:spcPct val="50000"/>
              </a:spcBef>
              <a:defRPr/>
            </a:pPr>
            <a:endParaRPr lang="es-ES_tradnl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9503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Res. </a:t>
            </a:r>
            <a:r>
              <a:rPr lang="es-ES_trad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2003/14 (</a:t>
            </a:r>
            <a:r>
              <a:rPr lang="es-ES_tradnl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defTabSz="339503" eaLnBrk="1" hangingPunct="1">
              <a:defRPr/>
            </a:pPr>
            <a:r>
              <a:rPr lang="es-ES_trad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Res.3100/2019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 rot="19103373">
            <a:off x="8635194" y="2001139"/>
            <a:ext cx="2629077" cy="2783148"/>
            <a:chOff x="-203" y="795"/>
            <a:chExt cx="1499" cy="1280"/>
          </a:xfrm>
          <a:solidFill>
            <a:schemeClr val="bg2">
              <a:lumMod val="90000"/>
            </a:schemeClr>
          </a:solidFill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 rot="18867206">
              <a:off x="-93" y="685"/>
              <a:ext cx="1280" cy="1499"/>
            </a:xfrm>
            <a:custGeom>
              <a:avLst/>
              <a:gdLst>
                <a:gd name="T0" fmla="*/ 0 w 1153"/>
                <a:gd name="T1" fmla="*/ 0 h 1122"/>
                <a:gd name="T2" fmla="*/ 1153 w 1153"/>
                <a:gd name="T3" fmla="*/ 896 h 1122"/>
                <a:gd name="T4" fmla="*/ 1049 w 1153"/>
                <a:gd name="T5" fmla="*/ 904 h 1122"/>
                <a:gd name="T6" fmla="*/ 1046 w 1153"/>
                <a:gd name="T7" fmla="*/ 924 h 1122"/>
                <a:gd name="T8" fmla="*/ 1051 w 1153"/>
                <a:gd name="T9" fmla="*/ 949 h 1122"/>
                <a:gd name="T10" fmla="*/ 1059 w 1153"/>
                <a:gd name="T11" fmla="*/ 979 h 1122"/>
                <a:gd name="T12" fmla="*/ 1064 w 1153"/>
                <a:gd name="T13" fmla="*/ 1008 h 1122"/>
                <a:gd name="T14" fmla="*/ 1062 w 1153"/>
                <a:gd name="T15" fmla="*/ 1035 h 1122"/>
                <a:gd name="T16" fmla="*/ 1054 w 1153"/>
                <a:gd name="T17" fmla="*/ 1062 h 1122"/>
                <a:gd name="T18" fmla="*/ 1035 w 1153"/>
                <a:gd name="T19" fmla="*/ 1084 h 1122"/>
                <a:gd name="T20" fmla="*/ 1014 w 1153"/>
                <a:gd name="T21" fmla="*/ 1102 h 1122"/>
                <a:gd name="T22" fmla="*/ 988 w 1153"/>
                <a:gd name="T23" fmla="*/ 1114 h 1122"/>
                <a:gd name="T24" fmla="*/ 955 w 1153"/>
                <a:gd name="T25" fmla="*/ 1121 h 1122"/>
                <a:gd name="T26" fmla="*/ 926 w 1153"/>
                <a:gd name="T27" fmla="*/ 1122 h 1122"/>
                <a:gd name="T28" fmla="*/ 901 w 1153"/>
                <a:gd name="T29" fmla="*/ 1119 h 1122"/>
                <a:gd name="T30" fmla="*/ 875 w 1153"/>
                <a:gd name="T31" fmla="*/ 1111 h 1122"/>
                <a:gd name="T32" fmla="*/ 854 w 1153"/>
                <a:gd name="T33" fmla="*/ 1097 h 1122"/>
                <a:gd name="T34" fmla="*/ 834 w 1153"/>
                <a:gd name="T35" fmla="*/ 1076 h 1122"/>
                <a:gd name="T36" fmla="*/ 818 w 1153"/>
                <a:gd name="T37" fmla="*/ 1053 h 1122"/>
                <a:gd name="T38" fmla="*/ 809 w 1153"/>
                <a:gd name="T39" fmla="*/ 1021 h 1122"/>
                <a:gd name="T40" fmla="*/ 813 w 1153"/>
                <a:gd name="T41" fmla="*/ 989 h 1122"/>
                <a:gd name="T42" fmla="*/ 821 w 1153"/>
                <a:gd name="T43" fmla="*/ 957 h 1122"/>
                <a:gd name="T44" fmla="*/ 828 w 1153"/>
                <a:gd name="T45" fmla="*/ 925 h 1122"/>
                <a:gd name="T46" fmla="*/ 827 w 1153"/>
                <a:gd name="T47" fmla="*/ 910 h 1122"/>
                <a:gd name="T48" fmla="*/ 632 w 1153"/>
                <a:gd name="T49" fmla="*/ 902 h 1122"/>
                <a:gd name="T50" fmla="*/ 634 w 1153"/>
                <a:gd name="T51" fmla="*/ 849 h 1122"/>
                <a:gd name="T52" fmla="*/ 630 w 1153"/>
                <a:gd name="T53" fmla="*/ 814 h 1122"/>
                <a:gd name="T54" fmla="*/ 622 w 1153"/>
                <a:gd name="T55" fmla="*/ 793 h 1122"/>
                <a:gd name="T56" fmla="*/ 606 w 1153"/>
                <a:gd name="T57" fmla="*/ 776 h 1122"/>
                <a:gd name="T58" fmla="*/ 584 w 1153"/>
                <a:gd name="T59" fmla="*/ 765 h 1122"/>
                <a:gd name="T60" fmla="*/ 557 w 1153"/>
                <a:gd name="T61" fmla="*/ 762 h 1122"/>
                <a:gd name="T62" fmla="*/ 518 w 1153"/>
                <a:gd name="T63" fmla="*/ 764 h 1122"/>
                <a:gd name="T64" fmla="*/ 481 w 1153"/>
                <a:gd name="T65" fmla="*/ 767 h 1122"/>
                <a:gd name="T66" fmla="*/ 443 w 1153"/>
                <a:gd name="T67" fmla="*/ 767 h 1122"/>
                <a:gd name="T68" fmla="*/ 405 w 1153"/>
                <a:gd name="T69" fmla="*/ 760 h 1122"/>
                <a:gd name="T70" fmla="*/ 376 w 1153"/>
                <a:gd name="T71" fmla="*/ 743 h 1122"/>
                <a:gd name="T72" fmla="*/ 359 w 1153"/>
                <a:gd name="T73" fmla="*/ 720 h 1122"/>
                <a:gd name="T74" fmla="*/ 352 w 1153"/>
                <a:gd name="T75" fmla="*/ 689 h 1122"/>
                <a:gd name="T76" fmla="*/ 353 w 1153"/>
                <a:gd name="T77" fmla="*/ 654 h 1122"/>
                <a:gd name="T78" fmla="*/ 348 w 1153"/>
                <a:gd name="T79" fmla="*/ 622 h 1122"/>
                <a:gd name="T80" fmla="*/ 340 w 1153"/>
                <a:gd name="T81" fmla="*/ 602 h 1122"/>
                <a:gd name="T82" fmla="*/ 328 w 1153"/>
                <a:gd name="T83" fmla="*/ 589 h 1122"/>
                <a:gd name="T84" fmla="*/ 300 w 1153"/>
                <a:gd name="T85" fmla="*/ 576 h 1122"/>
                <a:gd name="T86" fmla="*/ 263 w 1153"/>
                <a:gd name="T87" fmla="*/ 566 h 1122"/>
                <a:gd name="T88" fmla="*/ 222 w 1153"/>
                <a:gd name="T89" fmla="*/ 559 h 1122"/>
                <a:gd name="T90" fmla="*/ 191 w 1153"/>
                <a:gd name="T91" fmla="*/ 549 h 1122"/>
                <a:gd name="T92" fmla="*/ 164 w 1153"/>
                <a:gd name="T93" fmla="*/ 534 h 1122"/>
                <a:gd name="T94" fmla="*/ 142 w 1153"/>
                <a:gd name="T95" fmla="*/ 513 h 1122"/>
                <a:gd name="T96" fmla="*/ 128 w 1153"/>
                <a:gd name="T97" fmla="*/ 487 h 1122"/>
                <a:gd name="T98" fmla="*/ 126 w 1153"/>
                <a:gd name="T99" fmla="*/ 458 h 1122"/>
                <a:gd name="T100" fmla="*/ 134 w 1153"/>
                <a:gd name="T101" fmla="*/ 426 h 1122"/>
                <a:gd name="T102" fmla="*/ 141 w 1153"/>
                <a:gd name="T103" fmla="*/ 390 h 1122"/>
                <a:gd name="T104" fmla="*/ 147 w 1153"/>
                <a:gd name="T105" fmla="*/ 356 h 1122"/>
                <a:gd name="T106" fmla="*/ 141 w 1153"/>
                <a:gd name="T107" fmla="*/ 322 h 1122"/>
                <a:gd name="T108" fmla="*/ 127 w 1153"/>
                <a:gd name="T109" fmla="*/ 291 h 1122"/>
                <a:gd name="T110" fmla="*/ 113 w 1153"/>
                <a:gd name="T111" fmla="*/ 272 h 1122"/>
                <a:gd name="T112" fmla="*/ 95 w 1153"/>
                <a:gd name="T113" fmla="*/ 255 h 1122"/>
                <a:gd name="T114" fmla="*/ 74 w 1153"/>
                <a:gd name="T115" fmla="*/ 243 h 1122"/>
                <a:gd name="T116" fmla="*/ 47 w 1153"/>
                <a:gd name="T117" fmla="*/ 235 h 1122"/>
                <a:gd name="T118" fmla="*/ 15 w 1153"/>
                <a:gd name="T119" fmla="*/ 234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3"/>
                <a:gd name="T181" fmla="*/ 0 h 1122"/>
                <a:gd name="T182" fmla="*/ 1153 w 1153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3" h="1122">
                  <a:moveTo>
                    <a:pt x="0" y="234"/>
                  </a:moveTo>
                  <a:lnTo>
                    <a:pt x="0" y="0"/>
                  </a:lnTo>
                  <a:lnTo>
                    <a:pt x="1152" y="0"/>
                  </a:lnTo>
                  <a:lnTo>
                    <a:pt x="1153" y="896"/>
                  </a:lnTo>
                  <a:lnTo>
                    <a:pt x="1053" y="896"/>
                  </a:lnTo>
                  <a:lnTo>
                    <a:pt x="1049" y="904"/>
                  </a:lnTo>
                  <a:lnTo>
                    <a:pt x="1046" y="915"/>
                  </a:lnTo>
                  <a:lnTo>
                    <a:pt x="1046" y="924"/>
                  </a:lnTo>
                  <a:lnTo>
                    <a:pt x="1047" y="935"/>
                  </a:lnTo>
                  <a:lnTo>
                    <a:pt x="1051" y="949"/>
                  </a:lnTo>
                  <a:lnTo>
                    <a:pt x="1055" y="967"/>
                  </a:lnTo>
                  <a:lnTo>
                    <a:pt x="1059" y="979"/>
                  </a:lnTo>
                  <a:lnTo>
                    <a:pt x="1062" y="994"/>
                  </a:lnTo>
                  <a:lnTo>
                    <a:pt x="1064" y="1008"/>
                  </a:lnTo>
                  <a:lnTo>
                    <a:pt x="1064" y="1022"/>
                  </a:lnTo>
                  <a:lnTo>
                    <a:pt x="1062" y="1035"/>
                  </a:lnTo>
                  <a:lnTo>
                    <a:pt x="1059" y="1049"/>
                  </a:lnTo>
                  <a:lnTo>
                    <a:pt x="1054" y="1062"/>
                  </a:lnTo>
                  <a:lnTo>
                    <a:pt x="1046" y="1072"/>
                  </a:lnTo>
                  <a:lnTo>
                    <a:pt x="1035" y="1084"/>
                  </a:lnTo>
                  <a:lnTo>
                    <a:pt x="1024" y="1093"/>
                  </a:lnTo>
                  <a:lnTo>
                    <a:pt x="1014" y="1102"/>
                  </a:lnTo>
                  <a:lnTo>
                    <a:pt x="1002" y="1109"/>
                  </a:lnTo>
                  <a:lnTo>
                    <a:pt x="988" y="1114"/>
                  </a:lnTo>
                  <a:lnTo>
                    <a:pt x="971" y="1119"/>
                  </a:lnTo>
                  <a:lnTo>
                    <a:pt x="955" y="1121"/>
                  </a:lnTo>
                  <a:lnTo>
                    <a:pt x="941" y="1122"/>
                  </a:lnTo>
                  <a:lnTo>
                    <a:pt x="926" y="1122"/>
                  </a:lnTo>
                  <a:lnTo>
                    <a:pt x="912" y="1121"/>
                  </a:lnTo>
                  <a:lnTo>
                    <a:pt x="901" y="1119"/>
                  </a:lnTo>
                  <a:lnTo>
                    <a:pt x="888" y="1115"/>
                  </a:lnTo>
                  <a:lnTo>
                    <a:pt x="875" y="1111"/>
                  </a:lnTo>
                  <a:lnTo>
                    <a:pt x="865" y="1105"/>
                  </a:lnTo>
                  <a:lnTo>
                    <a:pt x="854" y="1097"/>
                  </a:lnTo>
                  <a:lnTo>
                    <a:pt x="844" y="1087"/>
                  </a:lnTo>
                  <a:lnTo>
                    <a:pt x="834" y="1076"/>
                  </a:lnTo>
                  <a:lnTo>
                    <a:pt x="825" y="1065"/>
                  </a:lnTo>
                  <a:lnTo>
                    <a:pt x="818" y="1053"/>
                  </a:lnTo>
                  <a:lnTo>
                    <a:pt x="813" y="1038"/>
                  </a:lnTo>
                  <a:lnTo>
                    <a:pt x="809" y="1021"/>
                  </a:lnTo>
                  <a:lnTo>
                    <a:pt x="809" y="1005"/>
                  </a:lnTo>
                  <a:lnTo>
                    <a:pt x="813" y="989"/>
                  </a:lnTo>
                  <a:lnTo>
                    <a:pt x="817" y="973"/>
                  </a:lnTo>
                  <a:lnTo>
                    <a:pt x="821" y="957"/>
                  </a:lnTo>
                  <a:lnTo>
                    <a:pt x="826" y="939"/>
                  </a:lnTo>
                  <a:lnTo>
                    <a:pt x="828" y="925"/>
                  </a:lnTo>
                  <a:lnTo>
                    <a:pt x="828" y="917"/>
                  </a:lnTo>
                  <a:lnTo>
                    <a:pt x="827" y="910"/>
                  </a:lnTo>
                  <a:lnTo>
                    <a:pt x="824" y="902"/>
                  </a:lnTo>
                  <a:lnTo>
                    <a:pt x="632" y="902"/>
                  </a:lnTo>
                  <a:lnTo>
                    <a:pt x="635" y="868"/>
                  </a:lnTo>
                  <a:lnTo>
                    <a:pt x="634" y="849"/>
                  </a:lnTo>
                  <a:lnTo>
                    <a:pt x="632" y="831"/>
                  </a:lnTo>
                  <a:lnTo>
                    <a:pt x="630" y="814"/>
                  </a:lnTo>
                  <a:lnTo>
                    <a:pt x="627" y="803"/>
                  </a:lnTo>
                  <a:lnTo>
                    <a:pt x="622" y="793"/>
                  </a:lnTo>
                  <a:lnTo>
                    <a:pt x="616" y="784"/>
                  </a:lnTo>
                  <a:lnTo>
                    <a:pt x="606" y="776"/>
                  </a:lnTo>
                  <a:lnTo>
                    <a:pt x="595" y="769"/>
                  </a:lnTo>
                  <a:lnTo>
                    <a:pt x="584" y="765"/>
                  </a:lnTo>
                  <a:lnTo>
                    <a:pt x="574" y="763"/>
                  </a:lnTo>
                  <a:lnTo>
                    <a:pt x="557" y="762"/>
                  </a:lnTo>
                  <a:lnTo>
                    <a:pt x="537" y="762"/>
                  </a:lnTo>
                  <a:lnTo>
                    <a:pt x="518" y="764"/>
                  </a:lnTo>
                  <a:lnTo>
                    <a:pt x="497" y="765"/>
                  </a:lnTo>
                  <a:lnTo>
                    <a:pt x="481" y="767"/>
                  </a:lnTo>
                  <a:lnTo>
                    <a:pt x="460" y="768"/>
                  </a:lnTo>
                  <a:lnTo>
                    <a:pt x="443" y="767"/>
                  </a:lnTo>
                  <a:lnTo>
                    <a:pt x="428" y="765"/>
                  </a:lnTo>
                  <a:lnTo>
                    <a:pt x="405" y="760"/>
                  </a:lnTo>
                  <a:lnTo>
                    <a:pt x="390" y="753"/>
                  </a:lnTo>
                  <a:lnTo>
                    <a:pt x="376" y="743"/>
                  </a:lnTo>
                  <a:lnTo>
                    <a:pt x="367" y="732"/>
                  </a:lnTo>
                  <a:lnTo>
                    <a:pt x="359" y="720"/>
                  </a:lnTo>
                  <a:lnTo>
                    <a:pt x="353" y="705"/>
                  </a:lnTo>
                  <a:lnTo>
                    <a:pt x="352" y="689"/>
                  </a:lnTo>
                  <a:lnTo>
                    <a:pt x="352" y="669"/>
                  </a:lnTo>
                  <a:lnTo>
                    <a:pt x="353" y="654"/>
                  </a:lnTo>
                  <a:lnTo>
                    <a:pt x="352" y="639"/>
                  </a:lnTo>
                  <a:lnTo>
                    <a:pt x="348" y="622"/>
                  </a:lnTo>
                  <a:lnTo>
                    <a:pt x="345" y="612"/>
                  </a:lnTo>
                  <a:lnTo>
                    <a:pt x="340" y="602"/>
                  </a:lnTo>
                  <a:lnTo>
                    <a:pt x="334" y="595"/>
                  </a:lnTo>
                  <a:lnTo>
                    <a:pt x="328" y="589"/>
                  </a:lnTo>
                  <a:lnTo>
                    <a:pt x="315" y="583"/>
                  </a:lnTo>
                  <a:lnTo>
                    <a:pt x="300" y="576"/>
                  </a:lnTo>
                  <a:lnTo>
                    <a:pt x="283" y="571"/>
                  </a:lnTo>
                  <a:lnTo>
                    <a:pt x="263" y="566"/>
                  </a:lnTo>
                  <a:lnTo>
                    <a:pt x="243" y="562"/>
                  </a:lnTo>
                  <a:lnTo>
                    <a:pt x="222" y="559"/>
                  </a:lnTo>
                  <a:lnTo>
                    <a:pt x="207" y="554"/>
                  </a:lnTo>
                  <a:lnTo>
                    <a:pt x="191" y="549"/>
                  </a:lnTo>
                  <a:lnTo>
                    <a:pt x="175" y="543"/>
                  </a:lnTo>
                  <a:lnTo>
                    <a:pt x="164" y="534"/>
                  </a:lnTo>
                  <a:lnTo>
                    <a:pt x="151" y="523"/>
                  </a:lnTo>
                  <a:lnTo>
                    <a:pt x="142" y="513"/>
                  </a:lnTo>
                  <a:lnTo>
                    <a:pt x="134" y="501"/>
                  </a:lnTo>
                  <a:lnTo>
                    <a:pt x="128" y="487"/>
                  </a:lnTo>
                  <a:lnTo>
                    <a:pt x="126" y="472"/>
                  </a:lnTo>
                  <a:lnTo>
                    <a:pt x="126" y="458"/>
                  </a:lnTo>
                  <a:lnTo>
                    <a:pt x="129" y="445"/>
                  </a:lnTo>
                  <a:lnTo>
                    <a:pt x="134" y="426"/>
                  </a:lnTo>
                  <a:lnTo>
                    <a:pt x="139" y="407"/>
                  </a:lnTo>
                  <a:lnTo>
                    <a:pt x="141" y="390"/>
                  </a:lnTo>
                  <a:lnTo>
                    <a:pt x="145" y="373"/>
                  </a:lnTo>
                  <a:lnTo>
                    <a:pt x="147" y="356"/>
                  </a:lnTo>
                  <a:lnTo>
                    <a:pt x="145" y="338"/>
                  </a:lnTo>
                  <a:lnTo>
                    <a:pt x="141" y="322"/>
                  </a:lnTo>
                  <a:lnTo>
                    <a:pt x="135" y="306"/>
                  </a:lnTo>
                  <a:lnTo>
                    <a:pt x="127" y="291"/>
                  </a:lnTo>
                  <a:lnTo>
                    <a:pt x="118" y="279"/>
                  </a:lnTo>
                  <a:lnTo>
                    <a:pt x="113" y="272"/>
                  </a:lnTo>
                  <a:lnTo>
                    <a:pt x="104" y="263"/>
                  </a:lnTo>
                  <a:lnTo>
                    <a:pt x="95" y="255"/>
                  </a:lnTo>
                  <a:lnTo>
                    <a:pt x="86" y="249"/>
                  </a:lnTo>
                  <a:lnTo>
                    <a:pt x="74" y="243"/>
                  </a:lnTo>
                  <a:lnTo>
                    <a:pt x="62" y="239"/>
                  </a:lnTo>
                  <a:lnTo>
                    <a:pt x="47" y="235"/>
                  </a:lnTo>
                  <a:lnTo>
                    <a:pt x="30" y="234"/>
                  </a:lnTo>
                  <a:lnTo>
                    <a:pt x="15" y="23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defTabSz="339503">
                <a:defRPr/>
              </a:pPr>
              <a:endParaRPr lang="es-ES" sz="1263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 rot="2442761">
              <a:off x="48" y="1002"/>
              <a:ext cx="1121" cy="374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339503" eaLnBrk="1" hangingPunct="1">
                <a:spcBef>
                  <a:spcPct val="50000"/>
                </a:spcBef>
                <a:defRPr/>
              </a:pPr>
              <a:r>
                <a:rPr lang="es-ES_tradnl" sz="1263" b="1" dirty="0">
                  <a:solidFill>
                    <a:srgbClr val="FF33CC"/>
                  </a:solidFill>
                  <a:latin typeface="Verdana" charset="0"/>
                  <a:cs typeface="Arial" charset="0"/>
                </a:rPr>
                <a:t>   </a:t>
              </a:r>
              <a:r>
                <a:rPr lang="es-ES_tradnl" sz="1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Sistema de Acreditación-</a:t>
              </a:r>
              <a:r>
                <a:rPr lang="es-CO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SUA</a:t>
              </a:r>
              <a:endParaRPr lang="es-ES_tradnl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39503">
                <a:defRPr/>
              </a:pPr>
              <a:r>
                <a:rPr lang="es-ES_tradnl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Res. 5095 /2018</a:t>
              </a:r>
              <a:endParaRPr lang="es-ES_tradnl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 rot="20594246">
            <a:off x="8850652" y="3750335"/>
            <a:ext cx="2633984" cy="2304000"/>
            <a:chOff x="211" y="2461"/>
            <a:chExt cx="2151" cy="4976"/>
          </a:xfrm>
          <a:solidFill>
            <a:srgbClr val="7030A0"/>
          </a:solidFill>
        </p:grpSpPr>
        <p:sp>
          <p:nvSpPr>
            <p:cNvPr id="13" name="Freeform 17"/>
            <p:cNvSpPr>
              <a:spLocks/>
            </p:cNvSpPr>
            <p:nvPr/>
          </p:nvSpPr>
          <p:spPr bwMode="auto">
            <a:xfrm rot="18066536">
              <a:off x="-1201" y="3873"/>
              <a:ext cx="4976" cy="2151"/>
            </a:xfrm>
            <a:custGeom>
              <a:avLst/>
              <a:gdLst>
                <a:gd name="T0" fmla="*/ 1153 w 1153"/>
                <a:gd name="T1" fmla="*/ 1122 h 1122"/>
                <a:gd name="T2" fmla="*/ 0 w 1153"/>
                <a:gd name="T3" fmla="*/ 226 h 1122"/>
                <a:gd name="T4" fmla="*/ 104 w 1153"/>
                <a:gd name="T5" fmla="*/ 218 h 1122"/>
                <a:gd name="T6" fmla="*/ 107 w 1153"/>
                <a:gd name="T7" fmla="*/ 198 h 1122"/>
                <a:gd name="T8" fmla="*/ 102 w 1153"/>
                <a:gd name="T9" fmla="*/ 173 h 1122"/>
                <a:gd name="T10" fmla="*/ 94 w 1153"/>
                <a:gd name="T11" fmla="*/ 143 h 1122"/>
                <a:gd name="T12" fmla="*/ 89 w 1153"/>
                <a:gd name="T13" fmla="*/ 114 h 1122"/>
                <a:gd name="T14" fmla="*/ 90 w 1153"/>
                <a:gd name="T15" fmla="*/ 87 h 1122"/>
                <a:gd name="T16" fmla="*/ 99 w 1153"/>
                <a:gd name="T17" fmla="*/ 60 h 1122"/>
                <a:gd name="T18" fmla="*/ 118 w 1153"/>
                <a:gd name="T19" fmla="*/ 38 h 1122"/>
                <a:gd name="T20" fmla="*/ 139 w 1153"/>
                <a:gd name="T21" fmla="*/ 20 h 1122"/>
                <a:gd name="T22" fmla="*/ 165 w 1153"/>
                <a:gd name="T23" fmla="*/ 7 h 1122"/>
                <a:gd name="T24" fmla="*/ 198 w 1153"/>
                <a:gd name="T25" fmla="*/ 1 h 1122"/>
                <a:gd name="T26" fmla="*/ 227 w 1153"/>
                <a:gd name="T27" fmla="*/ 0 h 1122"/>
                <a:gd name="T28" fmla="*/ 252 w 1153"/>
                <a:gd name="T29" fmla="*/ 3 h 1122"/>
                <a:gd name="T30" fmla="*/ 278 w 1153"/>
                <a:gd name="T31" fmla="*/ 11 h 1122"/>
                <a:gd name="T32" fmla="*/ 299 w 1153"/>
                <a:gd name="T33" fmla="*/ 25 h 1122"/>
                <a:gd name="T34" fmla="*/ 319 w 1153"/>
                <a:gd name="T35" fmla="*/ 46 h 1122"/>
                <a:gd name="T36" fmla="*/ 335 w 1153"/>
                <a:gd name="T37" fmla="*/ 69 h 1122"/>
                <a:gd name="T38" fmla="*/ 344 w 1153"/>
                <a:gd name="T39" fmla="*/ 101 h 1122"/>
                <a:gd name="T40" fmla="*/ 340 w 1153"/>
                <a:gd name="T41" fmla="*/ 133 h 1122"/>
                <a:gd name="T42" fmla="*/ 332 w 1153"/>
                <a:gd name="T43" fmla="*/ 165 h 1122"/>
                <a:gd name="T44" fmla="*/ 324 w 1153"/>
                <a:gd name="T45" fmla="*/ 197 h 1122"/>
                <a:gd name="T46" fmla="*/ 326 w 1153"/>
                <a:gd name="T47" fmla="*/ 212 h 1122"/>
                <a:gd name="T48" fmla="*/ 520 w 1153"/>
                <a:gd name="T49" fmla="*/ 220 h 1122"/>
                <a:gd name="T50" fmla="*/ 515 w 1153"/>
                <a:gd name="T51" fmla="*/ 279 h 1122"/>
                <a:gd name="T52" fmla="*/ 517 w 1153"/>
                <a:gd name="T53" fmla="*/ 314 h 1122"/>
                <a:gd name="T54" fmla="*/ 522 w 1153"/>
                <a:gd name="T55" fmla="*/ 350 h 1122"/>
                <a:gd name="T56" fmla="*/ 535 w 1153"/>
                <a:gd name="T57" fmla="*/ 372 h 1122"/>
                <a:gd name="T58" fmla="*/ 556 w 1153"/>
                <a:gd name="T59" fmla="*/ 388 h 1122"/>
                <a:gd name="T60" fmla="*/ 582 w 1153"/>
                <a:gd name="T61" fmla="*/ 395 h 1122"/>
                <a:gd name="T62" fmla="*/ 612 w 1153"/>
                <a:gd name="T63" fmla="*/ 396 h 1122"/>
                <a:gd name="T64" fmla="*/ 641 w 1153"/>
                <a:gd name="T65" fmla="*/ 393 h 1122"/>
                <a:gd name="T66" fmla="*/ 677 w 1153"/>
                <a:gd name="T67" fmla="*/ 389 h 1122"/>
                <a:gd name="T68" fmla="*/ 714 w 1153"/>
                <a:gd name="T69" fmla="*/ 391 h 1122"/>
                <a:gd name="T70" fmla="*/ 748 w 1153"/>
                <a:gd name="T71" fmla="*/ 400 h 1122"/>
                <a:gd name="T72" fmla="*/ 776 w 1153"/>
                <a:gd name="T73" fmla="*/ 416 h 1122"/>
                <a:gd name="T74" fmla="*/ 793 w 1153"/>
                <a:gd name="T75" fmla="*/ 440 h 1122"/>
                <a:gd name="T76" fmla="*/ 800 w 1153"/>
                <a:gd name="T77" fmla="*/ 468 h 1122"/>
                <a:gd name="T78" fmla="*/ 797 w 1153"/>
                <a:gd name="T79" fmla="*/ 500 h 1122"/>
                <a:gd name="T80" fmla="*/ 800 w 1153"/>
                <a:gd name="T81" fmla="*/ 530 h 1122"/>
                <a:gd name="T82" fmla="*/ 811 w 1153"/>
                <a:gd name="T83" fmla="*/ 556 h 1122"/>
                <a:gd name="T84" fmla="*/ 831 w 1153"/>
                <a:gd name="T85" fmla="*/ 574 h 1122"/>
                <a:gd name="T86" fmla="*/ 864 w 1153"/>
                <a:gd name="T87" fmla="*/ 585 h 1122"/>
                <a:gd name="T88" fmla="*/ 895 w 1153"/>
                <a:gd name="T89" fmla="*/ 593 h 1122"/>
                <a:gd name="T90" fmla="*/ 932 w 1153"/>
                <a:gd name="T91" fmla="*/ 600 h 1122"/>
                <a:gd name="T92" fmla="*/ 963 w 1153"/>
                <a:gd name="T93" fmla="*/ 610 h 1122"/>
                <a:gd name="T94" fmla="*/ 988 w 1153"/>
                <a:gd name="T95" fmla="*/ 624 h 1122"/>
                <a:gd name="T96" fmla="*/ 1009 w 1153"/>
                <a:gd name="T97" fmla="*/ 645 h 1122"/>
                <a:gd name="T98" fmla="*/ 1022 w 1153"/>
                <a:gd name="T99" fmla="*/ 670 h 1122"/>
                <a:gd name="T100" fmla="*/ 1023 w 1153"/>
                <a:gd name="T101" fmla="*/ 705 h 1122"/>
                <a:gd name="T102" fmla="*/ 1016 w 1153"/>
                <a:gd name="T103" fmla="*/ 739 h 1122"/>
                <a:gd name="T104" fmla="*/ 1006 w 1153"/>
                <a:gd name="T105" fmla="*/ 779 h 1122"/>
                <a:gd name="T106" fmla="*/ 1004 w 1153"/>
                <a:gd name="T107" fmla="*/ 808 h 1122"/>
                <a:gd name="T108" fmla="*/ 1011 w 1153"/>
                <a:gd name="T109" fmla="*/ 843 h 1122"/>
                <a:gd name="T110" fmla="*/ 1024 w 1153"/>
                <a:gd name="T111" fmla="*/ 867 h 1122"/>
                <a:gd name="T112" fmla="*/ 1045 w 1153"/>
                <a:gd name="T113" fmla="*/ 893 h 1122"/>
                <a:gd name="T114" fmla="*/ 1073 w 1153"/>
                <a:gd name="T115" fmla="*/ 913 h 1122"/>
                <a:gd name="T116" fmla="*/ 1102 w 1153"/>
                <a:gd name="T117" fmla="*/ 922 h 1122"/>
                <a:gd name="T118" fmla="*/ 1135 w 1153"/>
                <a:gd name="T119" fmla="*/ 925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3"/>
                <a:gd name="T181" fmla="*/ 0 h 1122"/>
                <a:gd name="T182" fmla="*/ 1153 w 1153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3" h="1122">
                  <a:moveTo>
                    <a:pt x="1153" y="924"/>
                  </a:moveTo>
                  <a:lnTo>
                    <a:pt x="1153" y="1122"/>
                  </a:lnTo>
                  <a:lnTo>
                    <a:pt x="1" y="1122"/>
                  </a:lnTo>
                  <a:lnTo>
                    <a:pt x="0" y="226"/>
                  </a:lnTo>
                  <a:lnTo>
                    <a:pt x="100" y="226"/>
                  </a:lnTo>
                  <a:lnTo>
                    <a:pt x="104" y="218"/>
                  </a:lnTo>
                  <a:lnTo>
                    <a:pt x="107" y="207"/>
                  </a:lnTo>
                  <a:lnTo>
                    <a:pt x="107" y="198"/>
                  </a:lnTo>
                  <a:lnTo>
                    <a:pt x="106" y="187"/>
                  </a:lnTo>
                  <a:lnTo>
                    <a:pt x="102" y="173"/>
                  </a:lnTo>
                  <a:lnTo>
                    <a:pt x="98" y="155"/>
                  </a:lnTo>
                  <a:lnTo>
                    <a:pt x="94" y="143"/>
                  </a:lnTo>
                  <a:lnTo>
                    <a:pt x="90" y="128"/>
                  </a:lnTo>
                  <a:lnTo>
                    <a:pt x="89" y="114"/>
                  </a:lnTo>
                  <a:lnTo>
                    <a:pt x="89" y="100"/>
                  </a:lnTo>
                  <a:lnTo>
                    <a:pt x="90" y="87"/>
                  </a:lnTo>
                  <a:lnTo>
                    <a:pt x="94" y="73"/>
                  </a:lnTo>
                  <a:lnTo>
                    <a:pt x="99" y="60"/>
                  </a:lnTo>
                  <a:lnTo>
                    <a:pt x="107" y="50"/>
                  </a:lnTo>
                  <a:lnTo>
                    <a:pt x="118" y="38"/>
                  </a:lnTo>
                  <a:lnTo>
                    <a:pt x="128" y="29"/>
                  </a:lnTo>
                  <a:lnTo>
                    <a:pt x="139" y="20"/>
                  </a:lnTo>
                  <a:lnTo>
                    <a:pt x="151" y="13"/>
                  </a:lnTo>
                  <a:lnTo>
                    <a:pt x="165" y="7"/>
                  </a:lnTo>
                  <a:lnTo>
                    <a:pt x="181" y="3"/>
                  </a:lnTo>
                  <a:lnTo>
                    <a:pt x="198" y="1"/>
                  </a:lnTo>
                  <a:lnTo>
                    <a:pt x="212" y="0"/>
                  </a:lnTo>
                  <a:lnTo>
                    <a:pt x="227" y="0"/>
                  </a:lnTo>
                  <a:lnTo>
                    <a:pt x="241" y="1"/>
                  </a:lnTo>
                  <a:lnTo>
                    <a:pt x="252" y="3"/>
                  </a:lnTo>
                  <a:lnTo>
                    <a:pt x="265" y="7"/>
                  </a:lnTo>
                  <a:lnTo>
                    <a:pt x="278" y="11"/>
                  </a:lnTo>
                  <a:lnTo>
                    <a:pt x="288" y="17"/>
                  </a:lnTo>
                  <a:lnTo>
                    <a:pt x="299" y="25"/>
                  </a:lnTo>
                  <a:lnTo>
                    <a:pt x="309" y="35"/>
                  </a:lnTo>
                  <a:lnTo>
                    <a:pt x="319" y="46"/>
                  </a:lnTo>
                  <a:lnTo>
                    <a:pt x="328" y="57"/>
                  </a:lnTo>
                  <a:lnTo>
                    <a:pt x="335" y="69"/>
                  </a:lnTo>
                  <a:lnTo>
                    <a:pt x="340" y="84"/>
                  </a:lnTo>
                  <a:lnTo>
                    <a:pt x="344" y="101"/>
                  </a:lnTo>
                  <a:lnTo>
                    <a:pt x="344" y="117"/>
                  </a:lnTo>
                  <a:lnTo>
                    <a:pt x="340" y="133"/>
                  </a:lnTo>
                  <a:lnTo>
                    <a:pt x="336" y="149"/>
                  </a:lnTo>
                  <a:lnTo>
                    <a:pt x="332" y="165"/>
                  </a:lnTo>
                  <a:lnTo>
                    <a:pt x="327" y="183"/>
                  </a:lnTo>
                  <a:lnTo>
                    <a:pt x="324" y="197"/>
                  </a:lnTo>
                  <a:lnTo>
                    <a:pt x="324" y="205"/>
                  </a:lnTo>
                  <a:lnTo>
                    <a:pt x="326" y="212"/>
                  </a:lnTo>
                  <a:lnTo>
                    <a:pt x="329" y="220"/>
                  </a:lnTo>
                  <a:lnTo>
                    <a:pt x="520" y="220"/>
                  </a:lnTo>
                  <a:lnTo>
                    <a:pt x="516" y="257"/>
                  </a:lnTo>
                  <a:lnTo>
                    <a:pt x="515" y="279"/>
                  </a:lnTo>
                  <a:lnTo>
                    <a:pt x="516" y="297"/>
                  </a:lnTo>
                  <a:lnTo>
                    <a:pt x="517" y="314"/>
                  </a:lnTo>
                  <a:lnTo>
                    <a:pt x="519" y="332"/>
                  </a:lnTo>
                  <a:lnTo>
                    <a:pt x="522" y="350"/>
                  </a:lnTo>
                  <a:lnTo>
                    <a:pt x="528" y="362"/>
                  </a:lnTo>
                  <a:lnTo>
                    <a:pt x="535" y="372"/>
                  </a:lnTo>
                  <a:lnTo>
                    <a:pt x="544" y="381"/>
                  </a:lnTo>
                  <a:lnTo>
                    <a:pt x="556" y="388"/>
                  </a:lnTo>
                  <a:lnTo>
                    <a:pt x="569" y="393"/>
                  </a:lnTo>
                  <a:lnTo>
                    <a:pt x="582" y="395"/>
                  </a:lnTo>
                  <a:lnTo>
                    <a:pt x="596" y="396"/>
                  </a:lnTo>
                  <a:lnTo>
                    <a:pt x="612" y="396"/>
                  </a:lnTo>
                  <a:lnTo>
                    <a:pt x="629" y="394"/>
                  </a:lnTo>
                  <a:lnTo>
                    <a:pt x="641" y="393"/>
                  </a:lnTo>
                  <a:lnTo>
                    <a:pt x="659" y="391"/>
                  </a:lnTo>
                  <a:lnTo>
                    <a:pt x="677" y="389"/>
                  </a:lnTo>
                  <a:lnTo>
                    <a:pt x="697" y="389"/>
                  </a:lnTo>
                  <a:lnTo>
                    <a:pt x="714" y="391"/>
                  </a:lnTo>
                  <a:lnTo>
                    <a:pt x="731" y="394"/>
                  </a:lnTo>
                  <a:lnTo>
                    <a:pt x="748" y="400"/>
                  </a:lnTo>
                  <a:lnTo>
                    <a:pt x="762" y="406"/>
                  </a:lnTo>
                  <a:lnTo>
                    <a:pt x="776" y="416"/>
                  </a:lnTo>
                  <a:lnTo>
                    <a:pt x="785" y="427"/>
                  </a:lnTo>
                  <a:lnTo>
                    <a:pt x="793" y="440"/>
                  </a:lnTo>
                  <a:lnTo>
                    <a:pt x="798" y="454"/>
                  </a:lnTo>
                  <a:lnTo>
                    <a:pt x="800" y="468"/>
                  </a:lnTo>
                  <a:lnTo>
                    <a:pt x="798" y="484"/>
                  </a:lnTo>
                  <a:lnTo>
                    <a:pt x="797" y="500"/>
                  </a:lnTo>
                  <a:lnTo>
                    <a:pt x="798" y="516"/>
                  </a:lnTo>
                  <a:lnTo>
                    <a:pt x="800" y="530"/>
                  </a:lnTo>
                  <a:lnTo>
                    <a:pt x="805" y="543"/>
                  </a:lnTo>
                  <a:lnTo>
                    <a:pt x="811" y="556"/>
                  </a:lnTo>
                  <a:lnTo>
                    <a:pt x="819" y="565"/>
                  </a:lnTo>
                  <a:lnTo>
                    <a:pt x="831" y="574"/>
                  </a:lnTo>
                  <a:lnTo>
                    <a:pt x="847" y="580"/>
                  </a:lnTo>
                  <a:lnTo>
                    <a:pt x="864" y="585"/>
                  </a:lnTo>
                  <a:lnTo>
                    <a:pt x="878" y="589"/>
                  </a:lnTo>
                  <a:lnTo>
                    <a:pt x="895" y="593"/>
                  </a:lnTo>
                  <a:lnTo>
                    <a:pt x="915" y="597"/>
                  </a:lnTo>
                  <a:lnTo>
                    <a:pt x="932" y="600"/>
                  </a:lnTo>
                  <a:lnTo>
                    <a:pt x="949" y="605"/>
                  </a:lnTo>
                  <a:lnTo>
                    <a:pt x="963" y="610"/>
                  </a:lnTo>
                  <a:lnTo>
                    <a:pt x="977" y="616"/>
                  </a:lnTo>
                  <a:lnTo>
                    <a:pt x="988" y="624"/>
                  </a:lnTo>
                  <a:lnTo>
                    <a:pt x="997" y="632"/>
                  </a:lnTo>
                  <a:lnTo>
                    <a:pt x="1009" y="645"/>
                  </a:lnTo>
                  <a:lnTo>
                    <a:pt x="1016" y="657"/>
                  </a:lnTo>
                  <a:lnTo>
                    <a:pt x="1022" y="670"/>
                  </a:lnTo>
                  <a:lnTo>
                    <a:pt x="1025" y="688"/>
                  </a:lnTo>
                  <a:lnTo>
                    <a:pt x="1023" y="705"/>
                  </a:lnTo>
                  <a:lnTo>
                    <a:pt x="1020" y="720"/>
                  </a:lnTo>
                  <a:lnTo>
                    <a:pt x="1016" y="739"/>
                  </a:lnTo>
                  <a:lnTo>
                    <a:pt x="1011" y="760"/>
                  </a:lnTo>
                  <a:lnTo>
                    <a:pt x="1006" y="779"/>
                  </a:lnTo>
                  <a:lnTo>
                    <a:pt x="1004" y="795"/>
                  </a:lnTo>
                  <a:lnTo>
                    <a:pt x="1004" y="808"/>
                  </a:lnTo>
                  <a:lnTo>
                    <a:pt x="1007" y="827"/>
                  </a:lnTo>
                  <a:lnTo>
                    <a:pt x="1011" y="843"/>
                  </a:lnTo>
                  <a:lnTo>
                    <a:pt x="1017" y="855"/>
                  </a:lnTo>
                  <a:lnTo>
                    <a:pt x="1024" y="867"/>
                  </a:lnTo>
                  <a:lnTo>
                    <a:pt x="1034" y="880"/>
                  </a:lnTo>
                  <a:lnTo>
                    <a:pt x="1045" y="893"/>
                  </a:lnTo>
                  <a:lnTo>
                    <a:pt x="1058" y="904"/>
                  </a:lnTo>
                  <a:lnTo>
                    <a:pt x="1073" y="913"/>
                  </a:lnTo>
                  <a:lnTo>
                    <a:pt x="1087" y="918"/>
                  </a:lnTo>
                  <a:lnTo>
                    <a:pt x="1102" y="922"/>
                  </a:lnTo>
                  <a:lnTo>
                    <a:pt x="1117" y="924"/>
                  </a:lnTo>
                  <a:lnTo>
                    <a:pt x="1135" y="925"/>
                  </a:lnTo>
                  <a:lnTo>
                    <a:pt x="1153" y="92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defTabSz="339503">
                <a:defRPr/>
              </a:pPr>
              <a:endParaRPr lang="es-ES" sz="1263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 rot="458337">
              <a:off x="822" y="4615"/>
              <a:ext cx="1393" cy="194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339503" eaLnBrk="1" hangingPunct="1">
                <a:spcBef>
                  <a:spcPct val="50000"/>
                </a:spcBef>
                <a:defRPr/>
              </a:pPr>
              <a:r>
                <a:rPr lang="es-ES_tradnl" sz="1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Sistema de Información para la calidad-SIC</a:t>
              </a:r>
            </a:p>
            <a:p>
              <a:pPr algn="ctr" defTabSz="339503" eaLnBrk="1" hangingPunct="1">
                <a:spcBef>
                  <a:spcPct val="50000"/>
                </a:spcBef>
                <a:defRPr/>
              </a:pPr>
              <a:r>
                <a:rPr lang="es-ES_tradnl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Res. 256/16</a:t>
              </a:r>
              <a:endParaRPr lang="es-ES_tradnl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 Box 15"/>
          <p:cNvSpPr txBox="1">
            <a:spLocks noGrp="1" noChangeArrowheads="1"/>
          </p:cNvSpPr>
          <p:nvPr>
            <p:ph idx="1"/>
          </p:nvPr>
        </p:nvSpPr>
        <p:spPr bwMode="auto">
          <a:xfrm>
            <a:off x="4018209" y="3298879"/>
            <a:ext cx="3596092" cy="1464375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339503" eaLnBrk="1" hangingPunct="1">
              <a:spcBef>
                <a:spcPct val="20000"/>
              </a:spcBef>
              <a:defRPr/>
            </a:pPr>
            <a:endParaRPr lang="es-ES_tradnl" sz="2525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339503" eaLnBrk="1" hangingPunct="1">
              <a:spcBef>
                <a:spcPct val="20000"/>
              </a:spcBef>
              <a:buNone/>
              <a:defRPr/>
            </a:pPr>
            <a:r>
              <a:rPr lang="es-ES_tradnl" sz="1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_tradnl" sz="1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SOGC</a:t>
            </a:r>
            <a:endParaRPr lang="es-ES_tradnl" sz="1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339503" eaLnBrk="1" hangingPunct="1">
              <a:spcBef>
                <a:spcPct val="20000"/>
              </a:spcBef>
              <a:buNone/>
              <a:defRPr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Decreto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1011 de 2006</a:t>
            </a:r>
          </a:p>
          <a:p>
            <a:pPr marL="0" indent="0" algn="ctr" defTabSz="339503" eaLnBrk="1" hangingPunct="1">
              <a:spcBef>
                <a:spcPct val="20000"/>
              </a:spcBef>
              <a:buNone/>
              <a:defRPr/>
            </a:pPr>
            <a:r>
              <a:rPr lang="es-CO" sz="16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CO" sz="16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Decreto </a:t>
            </a:r>
            <a:r>
              <a:rPr lang="es-CO" sz="16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780 de 2016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9503" eaLnBrk="1" hangingPunct="1">
              <a:spcBef>
                <a:spcPct val="20000"/>
              </a:spcBef>
              <a:defRPr/>
            </a:pPr>
            <a:endParaRPr lang="es-ES_tradnl" sz="1114" b="1" dirty="0">
              <a:solidFill>
                <a:sysClr val="windowText" lastClr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934490">
            <a:off x="649498" y="4325637"/>
            <a:ext cx="2659715" cy="2271310"/>
            <a:chOff x="-504" y="2604"/>
            <a:chExt cx="2123" cy="1577"/>
          </a:xfrm>
          <a:solidFill>
            <a:srgbClr val="FFC000"/>
          </a:solidFill>
        </p:grpSpPr>
        <p:sp>
          <p:nvSpPr>
            <p:cNvPr id="20" name="Freeform 11"/>
            <p:cNvSpPr>
              <a:spLocks/>
            </p:cNvSpPr>
            <p:nvPr/>
          </p:nvSpPr>
          <p:spPr bwMode="auto">
            <a:xfrm rot="20284995">
              <a:off x="-504" y="2604"/>
              <a:ext cx="2123" cy="1577"/>
            </a:xfrm>
            <a:custGeom>
              <a:avLst/>
              <a:gdLst>
                <a:gd name="T0" fmla="*/ 0 w 1158"/>
                <a:gd name="T1" fmla="*/ 940 h 940"/>
                <a:gd name="T2" fmla="*/ 1157 w 1158"/>
                <a:gd name="T3" fmla="*/ 0 h 940"/>
                <a:gd name="T4" fmla="*/ 1049 w 1158"/>
                <a:gd name="T5" fmla="*/ 18 h 940"/>
                <a:gd name="T6" fmla="*/ 1052 w 1158"/>
                <a:gd name="T7" fmla="*/ 49 h 940"/>
                <a:gd name="T8" fmla="*/ 1064 w 1158"/>
                <a:gd name="T9" fmla="*/ 91 h 940"/>
                <a:gd name="T10" fmla="*/ 1067 w 1158"/>
                <a:gd name="T11" fmla="*/ 125 h 940"/>
                <a:gd name="T12" fmla="*/ 1060 w 1158"/>
                <a:gd name="T13" fmla="*/ 160 h 940"/>
                <a:gd name="T14" fmla="*/ 1036 w 1158"/>
                <a:gd name="T15" fmla="*/ 190 h 940"/>
                <a:gd name="T16" fmla="*/ 1006 w 1158"/>
                <a:gd name="T17" fmla="*/ 212 h 940"/>
                <a:gd name="T18" fmla="*/ 970 w 1158"/>
                <a:gd name="T19" fmla="*/ 223 h 940"/>
                <a:gd name="T20" fmla="*/ 918 w 1158"/>
                <a:gd name="T21" fmla="*/ 222 h 940"/>
                <a:gd name="T22" fmla="*/ 884 w 1158"/>
                <a:gd name="T23" fmla="*/ 215 h 940"/>
                <a:gd name="T24" fmla="*/ 850 w 1158"/>
                <a:gd name="T25" fmla="*/ 191 h 940"/>
                <a:gd name="T26" fmla="*/ 827 w 1158"/>
                <a:gd name="T27" fmla="*/ 162 h 940"/>
                <a:gd name="T28" fmla="*/ 817 w 1158"/>
                <a:gd name="T29" fmla="*/ 131 h 940"/>
                <a:gd name="T30" fmla="*/ 819 w 1158"/>
                <a:gd name="T31" fmla="*/ 97 h 940"/>
                <a:gd name="T32" fmla="*/ 827 w 1158"/>
                <a:gd name="T33" fmla="*/ 66 h 940"/>
                <a:gd name="T34" fmla="*/ 835 w 1158"/>
                <a:gd name="T35" fmla="*/ 34 h 940"/>
                <a:gd name="T36" fmla="*/ 831 w 1158"/>
                <a:gd name="T37" fmla="*/ 4 h 940"/>
                <a:gd name="T38" fmla="*/ 639 w 1158"/>
                <a:gd name="T39" fmla="*/ 37 h 940"/>
                <a:gd name="T40" fmla="*/ 636 w 1158"/>
                <a:gd name="T41" fmla="*/ 79 h 940"/>
                <a:gd name="T42" fmla="*/ 634 w 1158"/>
                <a:gd name="T43" fmla="*/ 114 h 940"/>
                <a:gd name="T44" fmla="*/ 625 w 1158"/>
                <a:gd name="T45" fmla="*/ 144 h 940"/>
                <a:gd name="T46" fmla="*/ 608 w 1158"/>
                <a:gd name="T47" fmla="*/ 164 h 940"/>
                <a:gd name="T48" fmla="*/ 584 w 1158"/>
                <a:gd name="T49" fmla="*/ 175 h 940"/>
                <a:gd name="T50" fmla="*/ 557 w 1158"/>
                <a:gd name="T51" fmla="*/ 178 h 940"/>
                <a:gd name="T52" fmla="*/ 524 w 1158"/>
                <a:gd name="T53" fmla="*/ 176 h 940"/>
                <a:gd name="T54" fmla="*/ 494 w 1158"/>
                <a:gd name="T55" fmla="*/ 174 h 940"/>
                <a:gd name="T56" fmla="*/ 456 w 1158"/>
                <a:gd name="T57" fmla="*/ 172 h 940"/>
                <a:gd name="T58" fmla="*/ 422 w 1158"/>
                <a:gd name="T59" fmla="*/ 176 h 940"/>
                <a:gd name="T60" fmla="*/ 391 w 1158"/>
                <a:gd name="T61" fmla="*/ 188 h 940"/>
                <a:gd name="T62" fmla="*/ 368 w 1158"/>
                <a:gd name="T63" fmla="*/ 209 h 940"/>
                <a:gd name="T64" fmla="*/ 355 w 1158"/>
                <a:gd name="T65" fmla="*/ 235 h 940"/>
                <a:gd name="T66" fmla="*/ 355 w 1158"/>
                <a:gd name="T67" fmla="*/ 265 h 940"/>
                <a:gd name="T68" fmla="*/ 355 w 1158"/>
                <a:gd name="T69" fmla="*/ 298 h 940"/>
                <a:gd name="T70" fmla="*/ 348 w 1158"/>
                <a:gd name="T71" fmla="*/ 325 h 940"/>
                <a:gd name="T72" fmla="*/ 334 w 1158"/>
                <a:gd name="T73" fmla="*/ 347 h 940"/>
                <a:gd name="T74" fmla="*/ 305 w 1158"/>
                <a:gd name="T75" fmla="*/ 362 h 940"/>
                <a:gd name="T76" fmla="*/ 274 w 1158"/>
                <a:gd name="T77" fmla="*/ 371 h 940"/>
                <a:gd name="T78" fmla="*/ 237 w 1158"/>
                <a:gd name="T79" fmla="*/ 379 h 940"/>
                <a:gd name="T80" fmla="*/ 204 w 1158"/>
                <a:gd name="T81" fmla="*/ 387 h 940"/>
                <a:gd name="T82" fmla="*/ 176 w 1158"/>
                <a:gd name="T83" fmla="*/ 398 h 940"/>
                <a:gd name="T84" fmla="*/ 155 w 1158"/>
                <a:gd name="T85" fmla="*/ 414 h 940"/>
                <a:gd name="T86" fmla="*/ 137 w 1158"/>
                <a:gd name="T87" fmla="*/ 439 h 940"/>
                <a:gd name="T88" fmla="*/ 128 w 1158"/>
                <a:gd name="T89" fmla="*/ 470 h 940"/>
                <a:gd name="T90" fmla="*/ 132 w 1158"/>
                <a:gd name="T91" fmla="*/ 502 h 940"/>
                <a:gd name="T92" fmla="*/ 142 w 1158"/>
                <a:gd name="T93" fmla="*/ 542 h 940"/>
                <a:gd name="T94" fmla="*/ 148 w 1158"/>
                <a:gd name="T95" fmla="*/ 576 h 940"/>
                <a:gd name="T96" fmla="*/ 146 w 1158"/>
                <a:gd name="T97" fmla="*/ 609 h 940"/>
                <a:gd name="T98" fmla="*/ 137 w 1158"/>
                <a:gd name="T99" fmla="*/ 639 h 940"/>
                <a:gd name="T100" fmla="*/ 123 w 1158"/>
                <a:gd name="T101" fmla="*/ 669 h 940"/>
                <a:gd name="T102" fmla="*/ 100 w 1158"/>
                <a:gd name="T103" fmla="*/ 702 h 940"/>
                <a:gd name="T104" fmla="*/ 77 w 1158"/>
                <a:gd name="T105" fmla="*/ 723 h 940"/>
                <a:gd name="T106" fmla="*/ 53 w 1158"/>
                <a:gd name="T107" fmla="*/ 736 h 940"/>
                <a:gd name="T108" fmla="*/ 17 w 1158"/>
                <a:gd name="T109" fmla="*/ 743 h 9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940"/>
                <a:gd name="T167" fmla="*/ 1158 w 1158"/>
                <a:gd name="T168" fmla="*/ 940 h 9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940">
                  <a:moveTo>
                    <a:pt x="0" y="743"/>
                  </a:moveTo>
                  <a:lnTo>
                    <a:pt x="0" y="940"/>
                  </a:lnTo>
                  <a:lnTo>
                    <a:pt x="1158" y="940"/>
                  </a:lnTo>
                  <a:lnTo>
                    <a:pt x="1157" y="0"/>
                  </a:lnTo>
                  <a:lnTo>
                    <a:pt x="1054" y="0"/>
                  </a:lnTo>
                  <a:lnTo>
                    <a:pt x="1049" y="18"/>
                  </a:lnTo>
                  <a:lnTo>
                    <a:pt x="1049" y="31"/>
                  </a:lnTo>
                  <a:lnTo>
                    <a:pt x="1052" y="49"/>
                  </a:lnTo>
                  <a:lnTo>
                    <a:pt x="1058" y="68"/>
                  </a:lnTo>
                  <a:lnTo>
                    <a:pt x="1064" y="91"/>
                  </a:lnTo>
                  <a:lnTo>
                    <a:pt x="1067" y="109"/>
                  </a:lnTo>
                  <a:lnTo>
                    <a:pt x="1067" y="125"/>
                  </a:lnTo>
                  <a:lnTo>
                    <a:pt x="1065" y="143"/>
                  </a:lnTo>
                  <a:lnTo>
                    <a:pt x="1060" y="160"/>
                  </a:lnTo>
                  <a:lnTo>
                    <a:pt x="1049" y="176"/>
                  </a:lnTo>
                  <a:lnTo>
                    <a:pt x="1036" y="190"/>
                  </a:lnTo>
                  <a:lnTo>
                    <a:pt x="1022" y="203"/>
                  </a:lnTo>
                  <a:lnTo>
                    <a:pt x="1006" y="212"/>
                  </a:lnTo>
                  <a:lnTo>
                    <a:pt x="987" y="219"/>
                  </a:lnTo>
                  <a:lnTo>
                    <a:pt x="970" y="223"/>
                  </a:lnTo>
                  <a:lnTo>
                    <a:pt x="946" y="224"/>
                  </a:lnTo>
                  <a:lnTo>
                    <a:pt x="918" y="222"/>
                  </a:lnTo>
                  <a:lnTo>
                    <a:pt x="900" y="219"/>
                  </a:lnTo>
                  <a:lnTo>
                    <a:pt x="884" y="215"/>
                  </a:lnTo>
                  <a:lnTo>
                    <a:pt x="869" y="206"/>
                  </a:lnTo>
                  <a:lnTo>
                    <a:pt x="850" y="191"/>
                  </a:lnTo>
                  <a:lnTo>
                    <a:pt x="838" y="177"/>
                  </a:lnTo>
                  <a:lnTo>
                    <a:pt x="827" y="162"/>
                  </a:lnTo>
                  <a:lnTo>
                    <a:pt x="821" y="146"/>
                  </a:lnTo>
                  <a:lnTo>
                    <a:pt x="817" y="131"/>
                  </a:lnTo>
                  <a:lnTo>
                    <a:pt x="817" y="114"/>
                  </a:lnTo>
                  <a:lnTo>
                    <a:pt x="819" y="97"/>
                  </a:lnTo>
                  <a:lnTo>
                    <a:pt x="823" y="81"/>
                  </a:lnTo>
                  <a:lnTo>
                    <a:pt x="827" y="66"/>
                  </a:lnTo>
                  <a:lnTo>
                    <a:pt x="832" y="50"/>
                  </a:lnTo>
                  <a:lnTo>
                    <a:pt x="835" y="34"/>
                  </a:lnTo>
                  <a:lnTo>
                    <a:pt x="835" y="20"/>
                  </a:lnTo>
                  <a:lnTo>
                    <a:pt x="831" y="4"/>
                  </a:lnTo>
                  <a:lnTo>
                    <a:pt x="637" y="4"/>
                  </a:lnTo>
                  <a:lnTo>
                    <a:pt x="639" y="37"/>
                  </a:lnTo>
                  <a:lnTo>
                    <a:pt x="637" y="60"/>
                  </a:lnTo>
                  <a:lnTo>
                    <a:pt x="636" y="79"/>
                  </a:lnTo>
                  <a:lnTo>
                    <a:pt x="636" y="96"/>
                  </a:lnTo>
                  <a:lnTo>
                    <a:pt x="634" y="114"/>
                  </a:lnTo>
                  <a:lnTo>
                    <a:pt x="630" y="132"/>
                  </a:lnTo>
                  <a:lnTo>
                    <a:pt x="625" y="144"/>
                  </a:lnTo>
                  <a:lnTo>
                    <a:pt x="618" y="155"/>
                  </a:lnTo>
                  <a:lnTo>
                    <a:pt x="608" y="164"/>
                  </a:lnTo>
                  <a:lnTo>
                    <a:pt x="597" y="171"/>
                  </a:lnTo>
                  <a:lnTo>
                    <a:pt x="584" y="175"/>
                  </a:lnTo>
                  <a:lnTo>
                    <a:pt x="570" y="177"/>
                  </a:lnTo>
                  <a:lnTo>
                    <a:pt x="557" y="178"/>
                  </a:lnTo>
                  <a:lnTo>
                    <a:pt x="540" y="178"/>
                  </a:lnTo>
                  <a:lnTo>
                    <a:pt x="524" y="176"/>
                  </a:lnTo>
                  <a:lnTo>
                    <a:pt x="511" y="175"/>
                  </a:lnTo>
                  <a:lnTo>
                    <a:pt x="494" y="174"/>
                  </a:lnTo>
                  <a:lnTo>
                    <a:pt x="476" y="172"/>
                  </a:lnTo>
                  <a:lnTo>
                    <a:pt x="456" y="172"/>
                  </a:lnTo>
                  <a:lnTo>
                    <a:pt x="439" y="174"/>
                  </a:lnTo>
                  <a:lnTo>
                    <a:pt x="422" y="176"/>
                  </a:lnTo>
                  <a:lnTo>
                    <a:pt x="404" y="181"/>
                  </a:lnTo>
                  <a:lnTo>
                    <a:pt x="391" y="188"/>
                  </a:lnTo>
                  <a:lnTo>
                    <a:pt x="377" y="197"/>
                  </a:lnTo>
                  <a:lnTo>
                    <a:pt x="368" y="209"/>
                  </a:lnTo>
                  <a:lnTo>
                    <a:pt x="359" y="222"/>
                  </a:lnTo>
                  <a:lnTo>
                    <a:pt x="355" y="235"/>
                  </a:lnTo>
                  <a:lnTo>
                    <a:pt x="353" y="250"/>
                  </a:lnTo>
                  <a:lnTo>
                    <a:pt x="355" y="265"/>
                  </a:lnTo>
                  <a:lnTo>
                    <a:pt x="356" y="281"/>
                  </a:lnTo>
                  <a:lnTo>
                    <a:pt x="355" y="298"/>
                  </a:lnTo>
                  <a:lnTo>
                    <a:pt x="352" y="311"/>
                  </a:lnTo>
                  <a:lnTo>
                    <a:pt x="348" y="325"/>
                  </a:lnTo>
                  <a:lnTo>
                    <a:pt x="342" y="338"/>
                  </a:lnTo>
                  <a:lnTo>
                    <a:pt x="334" y="347"/>
                  </a:lnTo>
                  <a:lnTo>
                    <a:pt x="321" y="356"/>
                  </a:lnTo>
                  <a:lnTo>
                    <a:pt x="305" y="362"/>
                  </a:lnTo>
                  <a:lnTo>
                    <a:pt x="289" y="367"/>
                  </a:lnTo>
                  <a:lnTo>
                    <a:pt x="274" y="371"/>
                  </a:lnTo>
                  <a:lnTo>
                    <a:pt x="258" y="375"/>
                  </a:lnTo>
                  <a:lnTo>
                    <a:pt x="237" y="379"/>
                  </a:lnTo>
                  <a:lnTo>
                    <a:pt x="221" y="382"/>
                  </a:lnTo>
                  <a:lnTo>
                    <a:pt x="204" y="387"/>
                  </a:lnTo>
                  <a:lnTo>
                    <a:pt x="190" y="392"/>
                  </a:lnTo>
                  <a:lnTo>
                    <a:pt x="176" y="398"/>
                  </a:lnTo>
                  <a:lnTo>
                    <a:pt x="165" y="406"/>
                  </a:lnTo>
                  <a:lnTo>
                    <a:pt x="155" y="414"/>
                  </a:lnTo>
                  <a:lnTo>
                    <a:pt x="144" y="427"/>
                  </a:lnTo>
                  <a:lnTo>
                    <a:pt x="137" y="439"/>
                  </a:lnTo>
                  <a:lnTo>
                    <a:pt x="131" y="453"/>
                  </a:lnTo>
                  <a:lnTo>
                    <a:pt x="128" y="470"/>
                  </a:lnTo>
                  <a:lnTo>
                    <a:pt x="130" y="486"/>
                  </a:lnTo>
                  <a:lnTo>
                    <a:pt x="132" y="502"/>
                  </a:lnTo>
                  <a:lnTo>
                    <a:pt x="137" y="521"/>
                  </a:lnTo>
                  <a:lnTo>
                    <a:pt x="142" y="542"/>
                  </a:lnTo>
                  <a:lnTo>
                    <a:pt x="146" y="561"/>
                  </a:lnTo>
                  <a:lnTo>
                    <a:pt x="148" y="576"/>
                  </a:lnTo>
                  <a:lnTo>
                    <a:pt x="148" y="590"/>
                  </a:lnTo>
                  <a:lnTo>
                    <a:pt x="146" y="609"/>
                  </a:lnTo>
                  <a:lnTo>
                    <a:pt x="141" y="625"/>
                  </a:lnTo>
                  <a:lnTo>
                    <a:pt x="137" y="639"/>
                  </a:lnTo>
                  <a:lnTo>
                    <a:pt x="131" y="652"/>
                  </a:lnTo>
                  <a:lnTo>
                    <a:pt x="123" y="669"/>
                  </a:lnTo>
                  <a:lnTo>
                    <a:pt x="112" y="688"/>
                  </a:lnTo>
                  <a:lnTo>
                    <a:pt x="100" y="702"/>
                  </a:lnTo>
                  <a:lnTo>
                    <a:pt x="88" y="713"/>
                  </a:lnTo>
                  <a:lnTo>
                    <a:pt x="77" y="723"/>
                  </a:lnTo>
                  <a:lnTo>
                    <a:pt x="65" y="731"/>
                  </a:lnTo>
                  <a:lnTo>
                    <a:pt x="53" y="736"/>
                  </a:lnTo>
                  <a:lnTo>
                    <a:pt x="36" y="740"/>
                  </a:lnTo>
                  <a:lnTo>
                    <a:pt x="17" y="743"/>
                  </a:lnTo>
                  <a:lnTo>
                    <a:pt x="0" y="743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 defTabSz="339503">
                <a:defRPr/>
              </a:pPr>
              <a:endParaRPr lang="es-ES" sz="1263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 rot="20372717">
              <a:off x="211" y="2975"/>
              <a:ext cx="1300" cy="1026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339503" eaLnBrk="1" hangingPunct="1">
                <a:spcBef>
                  <a:spcPct val="50000"/>
                </a:spcBef>
                <a:defRPr/>
              </a:pPr>
              <a:r>
                <a:rPr lang="es-ES_tradnl" sz="1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ES_tradnl" sz="1400" b="1" dirty="0">
                  <a:solidFill>
                    <a:srgbClr val="32C7A9">
                      <a:lumMod val="40000"/>
                      <a:lumOff val="6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S_tradnl" sz="1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Auditoría para el mejoramiento de la </a:t>
              </a:r>
              <a:r>
                <a:rPr lang="es-ES_tradnl" sz="14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calidad-</a:t>
              </a:r>
              <a:r>
                <a:rPr lang="es-ES_tradnl" sz="20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lang="es-ES_tradnl" sz="20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PAMEC</a:t>
              </a:r>
              <a:endParaRPr lang="es-ES_tradn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39503" eaLnBrk="1" hangingPunct="1">
                <a:defRPr/>
              </a:pPr>
              <a:r>
                <a:rPr lang="es-ES_tradnl" sz="1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</a:t>
              </a:r>
              <a:r>
                <a:rPr lang="es-ES_tradnl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012/16</a:t>
              </a:r>
            </a:p>
            <a:p>
              <a:pPr algn="ctr" defTabSz="339503" eaLnBrk="1" hangingPunct="1">
                <a:defRPr/>
              </a:pPr>
              <a:r>
                <a:rPr lang="es-CO" sz="1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</a:t>
              </a:r>
              <a:r>
                <a:rPr lang="es-CO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 /20</a:t>
              </a:r>
              <a:endParaRPr lang="es-ES_tradn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7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8961" y="5969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QUÉ CONSISTE ESTE COMPONENTE? </a:t>
            </a:r>
            <a:r>
              <a:rPr lang="es-CO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4456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auditoría se define como un componente de mejoramiento continuo en nuestro Sistema Obligatorio de Garantía de Calidad en Salud, entendida como el mecanismo sistemático y continuo de evaluación del cumplimiento de estándares de calidad </a:t>
            </a:r>
            <a:r>
              <a:rPr lang="es-ES" sz="2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“concordante con la intencionalidad de los estándares de acreditación y superior a los que se determinan como básicos en el Sistema Único de Habilitación”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12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7082" y="128642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ELLO !!!!!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"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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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38199" y="1825624"/>
            <a:ext cx="2033788" cy="1194683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 PAMEC </a:t>
            </a:r>
          </a:p>
          <a:p>
            <a:pPr algn="ctr"/>
            <a:r>
              <a:rPr lang="es-CO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</a:t>
            </a:r>
          </a:p>
        </p:txBody>
      </p:sp>
      <p:sp>
        <p:nvSpPr>
          <p:cNvPr id="6" name="Distinto de 5"/>
          <p:cNvSpPr/>
          <p:nvPr/>
        </p:nvSpPr>
        <p:spPr>
          <a:xfrm>
            <a:off x="3146746" y="2125015"/>
            <a:ext cx="953350" cy="895293"/>
          </a:xfrm>
          <a:prstGeom prst="mathNot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374855" y="1560103"/>
            <a:ext cx="6739614" cy="1543706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>
                <a:solidFill>
                  <a:schemeClr val="tx1"/>
                </a:solidFill>
              </a:rPr>
              <a:t>Un listado de  Auditorias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 de los Referentes de Calidad de la Institución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solo para procesos misionales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pretende buscar culpables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838200" y="3812147"/>
            <a:ext cx="2033787" cy="114622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 PAMEC </a:t>
            </a:r>
          </a:p>
          <a:p>
            <a:pPr algn="ctr"/>
            <a:r>
              <a:rPr lang="es-CO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 ES</a:t>
            </a:r>
          </a:p>
          <a:p>
            <a:pPr algn="ctr"/>
            <a:endParaRPr lang="es-CO" dirty="0"/>
          </a:p>
        </p:txBody>
      </p:sp>
      <p:sp>
        <p:nvSpPr>
          <p:cNvPr id="10" name="Igual que 9"/>
          <p:cNvSpPr/>
          <p:nvPr/>
        </p:nvSpPr>
        <p:spPr>
          <a:xfrm>
            <a:off x="3146746" y="3812146"/>
            <a:ext cx="1064645" cy="1403798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374855" y="3369331"/>
            <a:ext cx="6978944" cy="2964067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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Concordante con el SUA</a:t>
            </a:r>
          </a:p>
          <a:p>
            <a:pPr marL="285750" indent="-285750">
              <a:buFont typeface="Wingdings" panose="05000000000000000000" pitchFamily="2" charset="2"/>
              <a:buChar char=""/>
            </a:pPr>
            <a:r>
              <a:rPr lang="es-CO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los estándares de SUH</a:t>
            </a:r>
          </a:p>
          <a:p>
            <a:pPr marL="285750" indent="-285750">
              <a:buFont typeface="Wingdings" panose="05000000000000000000" pitchFamily="2" charset="2"/>
              <a:buChar char="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Realización de  actividades de mejoramiento , evaluación y seguimiento de los procesos institucionales que influyen de manera directa en el mejoramiento continuo</a:t>
            </a:r>
          </a:p>
          <a:p>
            <a:pPr marL="285750" indent="-285750">
              <a:buFont typeface="Wingdings" panose="05000000000000000000" pitchFamily="2" charset="2"/>
              <a:buChar char="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Comparación entre la calidad observada </a:t>
            </a:r>
            <a:r>
              <a:rPr lang="es-C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calidad esperada.</a:t>
            </a:r>
          </a:p>
          <a:p>
            <a:pPr marL="285750" indent="-285750">
              <a:buFont typeface="Wingdings" panose="05000000000000000000" pitchFamily="2" charset="2"/>
              <a:buChar char="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Adopción de acciones de mejora para cerrar brechas entre lo observado y lo esperado</a:t>
            </a:r>
          </a:p>
          <a:p>
            <a:pPr marL="285750" indent="-285750">
              <a:buFont typeface="Wingdings" panose="05000000000000000000" pitchFamily="2" charset="2"/>
              <a:buChar char="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CO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ARTICULADOR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demás componentes del SOGC</a:t>
            </a:r>
          </a:p>
          <a:p>
            <a:pPr marL="285750" indent="-285750">
              <a:buFont typeface="Wingdings" panose="05000000000000000000" pitchFamily="2" charset="2"/>
              <a:buChar char=""/>
            </a:pPr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	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RUTA CRITICA:</a:t>
            </a:r>
            <a:endParaRPr lang="es-CO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08" t="34110" r="16441" b="23862"/>
          <a:stretch/>
        </p:blipFill>
        <p:spPr>
          <a:xfrm>
            <a:off x="838200" y="1598373"/>
            <a:ext cx="9555051" cy="451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1811</Words>
  <Application>Microsoft Office PowerPoint</Application>
  <PresentationFormat>Panorámica</PresentationFormat>
  <Paragraphs>389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6" baseType="lpstr">
      <vt:lpstr>ＭＳ Ｐゴシック</vt:lpstr>
      <vt:lpstr>Arial</vt:lpstr>
      <vt:lpstr>Arial Black</vt:lpstr>
      <vt:lpstr>Arial Rounded MT Bold</vt:lpstr>
      <vt:lpstr>Calibri</vt:lpstr>
      <vt:lpstr>Calibri Light</vt:lpstr>
      <vt:lpstr>Century Gothic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ALCANCE</vt:lpstr>
      <vt:lpstr>Presentación de PowerPoint</vt:lpstr>
      <vt:lpstr>COMPONENTES DEL SISTEMA OBLIGATORIO DE GARANTIA DE LA CALIDAD EN SALUD </vt:lpstr>
      <vt:lpstr>   ¿EN QUÉ CONSISTE ESTE COMPONENTE?  </vt:lpstr>
      <vt:lpstr>POR ELLO !!!!!</vt:lpstr>
      <vt:lpstr>  RUTA CRITICA:</vt:lpstr>
      <vt:lpstr>Presentación de PowerPoint</vt:lpstr>
      <vt:lpstr>  Definición de la Calidad Esperada: </vt:lpstr>
      <vt:lpstr> Como se define la calidad esperada?</vt:lpstr>
      <vt:lpstr>Presentación de PowerPoint</vt:lpstr>
      <vt:lpstr>Ficha técnica</vt:lpstr>
      <vt:lpstr>Presentación de PowerPoint</vt:lpstr>
      <vt:lpstr>Formato de Calidad esperada</vt:lpstr>
      <vt:lpstr>Presentación de PowerPoint</vt:lpstr>
      <vt:lpstr>Medición inicial del desempeño</vt:lpstr>
      <vt:lpstr>Medición inicial del desempeño</vt:lpstr>
      <vt:lpstr>Medición inicial del desempeño de los  estándares priorizados </vt:lpstr>
      <vt:lpstr> Medición inicial del desempeño de los       estándares priorizados </vt:lpstr>
      <vt:lpstr> Nivel de operación de las Auditorias</vt:lpstr>
      <vt:lpstr>Tipos de acciones:</vt:lpstr>
      <vt:lpstr> Formato medición inicial del desempeño</vt:lpstr>
      <vt:lpstr>Presentación de PowerPoint</vt:lpstr>
      <vt:lpstr>6. Plan de acción para el mejoramiento</vt:lpstr>
      <vt:lpstr>Formato 5W 1H.</vt:lpstr>
      <vt:lpstr>  Formato Plan de mejoramiento</vt:lpstr>
      <vt:lpstr>Presentación de PowerPoint</vt:lpstr>
      <vt:lpstr>  7.  Ejecución del Plan de acción</vt:lpstr>
      <vt:lpstr>7.  Ejecución del Plan de acción</vt:lpstr>
      <vt:lpstr>  ¿Que debe llevar un plan de mejoramiento?</vt:lpstr>
      <vt:lpstr> Ejecución del plan de mejoramiento</vt:lpstr>
      <vt:lpstr>Formato de seguimiento</vt:lpstr>
      <vt:lpstr>Presentación de PowerPoint</vt:lpstr>
      <vt:lpstr>  8.  Evaluación al plan de mejoramiento</vt:lpstr>
      <vt:lpstr> 8. Evaluación de mejoramiento</vt:lpstr>
      <vt:lpstr> 8. Evaluación de mejoramiento</vt:lpstr>
      <vt:lpstr>Presentación de PowerPoint</vt:lpstr>
      <vt:lpstr> 9.  Aprendizaje organizacional</vt:lpstr>
      <vt:lpstr>  ¿Qué debemos evaluar en el aprendizaje organizacional?</vt:lpstr>
      <vt:lpstr>9. Aprendizaje Organizacional</vt:lpstr>
      <vt:lpstr>9.  Aprendizaje Organizacional</vt:lpstr>
      <vt:lpstr>  CIERRE DE CICLO DE MEJORAMIENTO  </vt:lpstr>
      <vt:lpstr>Bibliografía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Maldonado Salazar</dc:creator>
  <cp:lastModifiedBy>Jaqueline</cp:lastModifiedBy>
  <cp:revision>132</cp:revision>
  <dcterms:created xsi:type="dcterms:W3CDTF">2020-01-03T19:29:38Z</dcterms:created>
  <dcterms:modified xsi:type="dcterms:W3CDTF">2021-04-22T00:14:30Z</dcterms:modified>
</cp:coreProperties>
</file>